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9" r:id="rId2"/>
    <p:sldId id="261" r:id="rId3"/>
    <p:sldId id="306" r:id="rId4"/>
    <p:sldId id="311" r:id="rId5"/>
    <p:sldId id="324" r:id="rId6"/>
    <p:sldId id="312" r:id="rId7"/>
    <p:sldId id="318" r:id="rId8"/>
    <p:sldId id="325" r:id="rId9"/>
    <p:sldId id="327" r:id="rId10"/>
    <p:sldId id="313" r:id="rId11"/>
    <p:sldId id="326" r:id="rId12"/>
    <p:sldId id="328" r:id="rId13"/>
    <p:sldId id="329" r:id="rId14"/>
    <p:sldId id="335" r:id="rId15"/>
    <p:sldId id="332" r:id="rId16"/>
    <p:sldId id="334" r:id="rId17"/>
    <p:sldId id="333" r:id="rId18"/>
    <p:sldId id="330" r:id="rId19"/>
    <p:sldId id="331" r:id="rId20"/>
    <p:sldId id="260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Ουρανία Σταθοπούλου" initials="ΟΣ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89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E8915D-4BFB-41A2-9269-BE53778FD4D7}" type="datetimeFigureOut">
              <a:rPr lang="el-GR" smtClean="0"/>
              <a:t>30/10/2013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93A24-3B5F-4E36-8C40-EBE9FF6AA40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D7A65-4528-4D2D-9273-819F6A48D089}" type="datetimeFigureOut">
              <a:rPr lang="el-GR" smtClean="0"/>
              <a:pPr/>
              <a:t>30/10/2013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6F146-D5DB-4524-B2C0-A49BF4235CE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46191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AF1B4-4AD6-41F5-8F1F-CB2CBB2FA99E}" type="datetime1">
              <a:rPr lang="el-GR" smtClean="0"/>
              <a:pPr/>
              <a:t>30/10/2013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International Conference on Open Repositories (OR2012), Edinburgh, 9-13 July 2012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December 2013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3CE6-8B04-4308-8939-216B425AECDF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6309320"/>
            <a:ext cx="827584" cy="414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BD11B-75F9-4EDB-B7D5-88F9E392A994}" type="datetime1">
              <a:rPr lang="el-GR" smtClean="0"/>
              <a:pPr/>
              <a:t>30/10/2013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3CE6-8B04-4308-8939-216B425AE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hdl.handle.net/10442/888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gitalplan.gov.gr/portal/resource/Prosklhsh-31-Politismo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naire.eu:8380/dnet-validator-openair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nhoussos@ekt.gr" TargetMode="External"/><Relationship Id="rId2" Type="http://schemas.openxmlformats.org/officeDocument/2006/relationships/hyperlink" Target="mailto:kstamatis@ekt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penarchives.gr/" TargetMode="External"/><Relationship Id="rId2" Type="http://schemas.openxmlformats.org/officeDocument/2006/relationships/hyperlink" Target="http://epset.g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pset.gr/en/SaaS_Service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Beyond </a:t>
            </a:r>
            <a:r>
              <a:rPr lang="en-US" sz="2700" dirty="0" smtClean="0"/>
              <a:t>open source: a technology assessment of open standards and validation tools in the era of Cloud computing and a SaaS case study</a:t>
            </a: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48414" y="2725759"/>
            <a:ext cx="724717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ea typeface="Verdana" pitchFamily="34" charset="0"/>
                <a:cs typeface="Verdana" pitchFamily="34" charset="0"/>
              </a:rPr>
              <a:t>Panagiotis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Stathopoulos, Nikos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Houssos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Prodomos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Tsiavos</a:t>
            </a:r>
            <a:r>
              <a:rPr lang="en-GB" dirty="0" smtClean="0">
                <a:ea typeface="Verdana" pitchFamily="34" charset="0"/>
                <a:cs typeface="Verdana" pitchFamily="34" charset="0"/>
              </a:rPr>
              <a:t>, George </a:t>
            </a:r>
            <a:r>
              <a:rPr lang="en-GB" dirty="0" err="1" smtClean="0">
                <a:ea typeface="Verdana" pitchFamily="34" charset="0"/>
                <a:cs typeface="Verdana" pitchFamily="34" charset="0"/>
              </a:rPr>
              <a:t>Stavrou</a:t>
            </a:r>
            <a:endParaRPr lang="en-GB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endParaRPr lang="en-GB" sz="1600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/>
              <a:t>{</a:t>
            </a:r>
            <a:r>
              <a:rPr lang="en-US" sz="1600" dirty="0" err="1" smtClean="0"/>
              <a:t>pstath;nhoussos</a:t>
            </a:r>
            <a:r>
              <a:rPr lang="en-US" sz="1600" dirty="0" smtClean="0"/>
              <a:t>}@</a:t>
            </a:r>
            <a:r>
              <a:rPr lang="en-US" sz="1600" dirty="0" err="1" smtClean="0"/>
              <a:t>ekt.gr</a:t>
            </a:r>
            <a:endParaRPr lang="en-US" sz="1600" dirty="0" smtClean="0"/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National 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Documentation Centre / 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National 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Hellenic Research Foundation, </a:t>
            </a:r>
            <a:endParaRPr lang="en-US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http:// www.ekt.gr</a:t>
            </a:r>
            <a:endParaRPr lang="en-US" dirty="0" smtClean="0">
              <a:ea typeface="Verdana" pitchFamily="34" charset="0"/>
              <a:cs typeface="Verdana" pitchFamily="34" charset="0"/>
            </a:endParaRPr>
          </a:p>
          <a:p>
            <a:pPr lvl="0" indent="144463"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Athens, Greece</a:t>
            </a:r>
            <a:endParaRPr lang="en-US" dirty="0" smtClean="0">
              <a:ea typeface="Verdana" pitchFamily="34" charset="0"/>
              <a:cs typeface="Verdana" pitchFamily="34" charset="0"/>
            </a:endParaRPr>
          </a:p>
          <a:p>
            <a:pPr marL="0" marR="0" lvl="0" indent="1444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dirty="0" smtClean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941168"/>
            <a:ext cx="1800200" cy="9020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Grey Literature and Open Standards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Open Standards provides the communication tools for interfacing different systems, different content using a common “language”</a:t>
            </a:r>
          </a:p>
          <a:p>
            <a:r>
              <a:rPr lang="en-US" dirty="0" smtClean="0"/>
              <a:t>Structure content:</a:t>
            </a:r>
          </a:p>
          <a:p>
            <a:pPr lvl="1"/>
            <a:r>
              <a:rPr lang="en-US" dirty="0" smtClean="0"/>
              <a:t>Flat (</a:t>
            </a:r>
            <a:r>
              <a:rPr lang="en-US" dirty="0" err="1" smtClean="0"/>
              <a:t>DublinCore</a:t>
            </a:r>
            <a:r>
              <a:rPr lang="en-US" dirty="0" smtClean="0"/>
              <a:t>) or rich (</a:t>
            </a:r>
            <a:r>
              <a:rPr lang="en-US" dirty="0" smtClean="0"/>
              <a:t>CERIF, EDM, etc)</a:t>
            </a:r>
            <a:endParaRPr lang="en-US" dirty="0" smtClean="0"/>
          </a:p>
          <a:p>
            <a:pPr lvl="1"/>
            <a:r>
              <a:rPr lang="en-US" dirty="0" smtClean="0"/>
              <a:t>Initial cost of </a:t>
            </a:r>
            <a:r>
              <a:rPr lang="en-US" dirty="0" smtClean="0"/>
              <a:t>implementation </a:t>
            </a:r>
            <a:r>
              <a:rPr lang="en-US" dirty="0" smtClean="0"/>
              <a:t>but </a:t>
            </a:r>
            <a:r>
              <a:rPr lang="en-US" dirty="0" smtClean="0"/>
              <a:t>reduced long </a:t>
            </a:r>
            <a:r>
              <a:rPr lang="en-US" dirty="0" smtClean="0"/>
              <a:t>term cost and increasing </a:t>
            </a:r>
            <a:r>
              <a:rPr lang="en-US" dirty="0" smtClean="0"/>
              <a:t>viability</a:t>
            </a:r>
          </a:p>
          <a:p>
            <a:r>
              <a:rPr lang="en-US" dirty="0" smtClean="0"/>
              <a:t>Independent from Software, Implementation method and Service Model</a:t>
            </a:r>
          </a:p>
          <a:p>
            <a:pPr lvl="1"/>
            <a:r>
              <a:rPr lang="en-US" dirty="0" smtClean="0"/>
              <a:t>Increasingly critical factor to a number of additional applications/services</a:t>
            </a:r>
          </a:p>
          <a:p>
            <a:pPr lvl="1"/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0932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Standards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know the significance of open standards for interoperability/aggregation/etc</a:t>
            </a:r>
          </a:p>
          <a:p>
            <a:r>
              <a:rPr lang="en-US" dirty="0" smtClean="0"/>
              <a:t>Additionally standards, and standard format increasingly critical for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Migrating our data among </a:t>
            </a:r>
            <a:r>
              <a:rPr lang="en-US" dirty="0" smtClean="0"/>
              <a:t>SaaS providers</a:t>
            </a:r>
          </a:p>
          <a:p>
            <a:pPr lvl="1"/>
            <a:r>
              <a:rPr lang="en-US" dirty="0" smtClean="0"/>
              <a:t>Avoid SaaS provider lock-in</a:t>
            </a:r>
          </a:p>
          <a:p>
            <a:pPr lvl="2"/>
            <a:r>
              <a:rPr lang="en-US" dirty="0" smtClean="0"/>
              <a:t>Create a </a:t>
            </a:r>
            <a:r>
              <a:rPr lang="en-US" dirty="0" smtClean="0"/>
              <a:t>“SaaS” </a:t>
            </a:r>
            <a:r>
              <a:rPr lang="en-US" dirty="0" smtClean="0"/>
              <a:t>market</a:t>
            </a:r>
          </a:p>
          <a:p>
            <a:pPr lvl="1"/>
            <a:r>
              <a:rPr lang="en-US" dirty="0" smtClean="0"/>
              <a:t>Avoiding </a:t>
            </a:r>
            <a:r>
              <a:rPr lang="en-US" dirty="0" smtClean="0"/>
              <a:t>closed not interworking systems</a:t>
            </a:r>
          </a:p>
          <a:p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Repository as a Service case study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EKT is Developing </a:t>
            </a:r>
            <a:r>
              <a:rPr lang="en-US" dirty="0" smtClean="0"/>
              <a:t>a “Repository as a Service” </a:t>
            </a:r>
            <a:r>
              <a:rPr lang="en-US" dirty="0" smtClean="0"/>
              <a:t>SaaS for eligible Greek </a:t>
            </a:r>
            <a:r>
              <a:rPr lang="en-US" dirty="0" err="1" smtClean="0"/>
              <a:t>organisations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provide </a:t>
            </a:r>
            <a:r>
              <a:rPr lang="en-US" dirty="0" smtClean="0"/>
              <a:t>D</a:t>
            </a:r>
            <a:r>
              <a:rPr lang="en-US" dirty="0" smtClean="0"/>
              <a:t>igital Repositories as a Service, for scientific publications, grey literature</a:t>
            </a:r>
            <a:r>
              <a:rPr lang="en-US" dirty="0" smtClean="0"/>
              <a:t>, </a:t>
            </a:r>
            <a:r>
              <a:rPr lang="en-US" dirty="0" smtClean="0"/>
              <a:t>cultural </a:t>
            </a:r>
            <a:r>
              <a:rPr lang="en-US" dirty="0" smtClean="0"/>
              <a:t>institutions and </a:t>
            </a:r>
            <a:r>
              <a:rPr lang="en-US" dirty="0" smtClean="0"/>
              <a:t>archives</a:t>
            </a:r>
            <a:endParaRPr lang="en-US" dirty="0" smtClean="0"/>
          </a:p>
          <a:p>
            <a:pPr lvl="2"/>
            <a:r>
              <a:rPr lang="en-US" dirty="0" smtClean="0"/>
              <a:t>Build </a:t>
            </a:r>
            <a:r>
              <a:rPr lang="en-US" dirty="0" smtClean="0"/>
              <a:t>on </a:t>
            </a:r>
            <a:r>
              <a:rPr lang="en-US" dirty="0" smtClean="0"/>
              <a:t>EKT’s experience for developing and operating repositories </a:t>
            </a:r>
            <a:r>
              <a:rPr lang="en-US" dirty="0" smtClean="0"/>
              <a:t>for third parties </a:t>
            </a:r>
          </a:p>
          <a:p>
            <a:pPr lvl="1"/>
            <a:r>
              <a:rPr lang="en-US" dirty="0" smtClean="0"/>
              <a:t>http://epset.gr/en/saas/ :</a:t>
            </a:r>
            <a:endParaRPr lang="en-US" dirty="0" smtClean="0"/>
          </a:p>
          <a:p>
            <a:pPr lvl="2"/>
            <a:r>
              <a:rPr lang="en-US" dirty="0" smtClean="0"/>
              <a:t>First pilots (semi automated) ready.</a:t>
            </a:r>
          </a:p>
          <a:p>
            <a:pPr lvl="2"/>
            <a:r>
              <a:rPr lang="en-US" dirty="0" smtClean="0"/>
              <a:t>Next goal: further </a:t>
            </a:r>
            <a:r>
              <a:rPr lang="en-US" dirty="0" smtClean="0"/>
              <a:t>automation </a:t>
            </a:r>
            <a:r>
              <a:rPr lang="en-US" dirty="0" smtClean="0"/>
              <a:t>of tasks</a:t>
            </a:r>
          </a:p>
          <a:p>
            <a:pPr lvl="1"/>
            <a:r>
              <a:rPr lang="en-US" u="sng" dirty="0" smtClean="0"/>
              <a:t>Open standards and validation tools in order to increase third party </a:t>
            </a:r>
            <a:r>
              <a:rPr lang="en-US" u="sng" dirty="0" err="1" smtClean="0"/>
              <a:t>organisations</a:t>
            </a:r>
            <a:r>
              <a:rPr lang="en-US" u="sng" dirty="0" smtClean="0"/>
              <a:t> trust</a:t>
            </a:r>
            <a:endParaRPr lang="el-GR" u="sng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 for guidelines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Metadata </a:t>
            </a:r>
            <a:r>
              <a:rPr lang="en-US" dirty="0" smtClean="0"/>
              <a:t>and functionality v</a:t>
            </a:r>
            <a:r>
              <a:rPr lang="en-US" dirty="0" smtClean="0"/>
              <a:t>alidation tools are critical for:</a:t>
            </a:r>
          </a:p>
          <a:p>
            <a:pPr lvl="1"/>
            <a:r>
              <a:rPr lang="en-US" dirty="0" smtClean="0"/>
              <a:t>Repository as a Service development</a:t>
            </a:r>
          </a:p>
          <a:p>
            <a:pPr lvl="1"/>
            <a:r>
              <a:rPr lang="en-US" dirty="0" smtClean="0"/>
              <a:t>Digital content interoperability</a:t>
            </a:r>
            <a:endParaRPr lang="en-US" dirty="0" smtClean="0"/>
          </a:p>
          <a:p>
            <a:pPr lvl="1"/>
            <a:r>
              <a:rPr lang="en-US" dirty="0" smtClean="0"/>
              <a:t>Aggregation mechanisms</a:t>
            </a:r>
            <a:endParaRPr lang="en-US" dirty="0" smtClean="0"/>
          </a:p>
          <a:p>
            <a:r>
              <a:rPr lang="en-US" dirty="0" smtClean="0"/>
              <a:t>EKT has specified </a:t>
            </a:r>
            <a:r>
              <a:rPr lang="en-US" dirty="0" smtClean="0"/>
              <a:t>basic </a:t>
            </a:r>
            <a:r>
              <a:rPr lang="en-US" dirty="0" smtClean="0"/>
              <a:t>interoperability guidelines for digital repositories: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hdl.handle.net/10442/8887</a:t>
            </a:r>
            <a:endParaRPr lang="en-US" dirty="0" smtClean="0"/>
          </a:p>
          <a:p>
            <a:pPr lvl="2"/>
            <a:r>
              <a:rPr lang="en-US" dirty="0" smtClean="0"/>
              <a:t>English translation under way</a:t>
            </a:r>
          </a:p>
          <a:p>
            <a:pPr lvl="1"/>
            <a:r>
              <a:rPr lang="en-US" dirty="0" smtClean="0"/>
              <a:t>Applicable both if development by EKT, provided as SaaS or developed externally</a:t>
            </a:r>
          </a:p>
          <a:p>
            <a:r>
              <a:rPr lang="en-US" dirty="0" smtClean="0"/>
              <a:t>Ensures </a:t>
            </a:r>
            <a:r>
              <a:rPr lang="en-US" u="sng" dirty="0" smtClean="0"/>
              <a:t>a minimum level of interoperability independent </a:t>
            </a:r>
            <a:r>
              <a:rPr lang="en-US" dirty="0" smtClean="0"/>
              <a:t>of</a:t>
            </a:r>
          </a:p>
          <a:p>
            <a:pPr lvl="1"/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Implementation method</a:t>
            </a:r>
          </a:p>
          <a:p>
            <a:pPr lvl="1"/>
            <a:r>
              <a:rPr lang="en-US" dirty="0" smtClean="0"/>
              <a:t>Delivery method (in house, outsourced, or Cloud)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Could combine guidelines, funder’s mandates and funding in order to </a:t>
            </a:r>
            <a:r>
              <a:rPr lang="en-US" u="sng" dirty="0" smtClean="0"/>
              <a:t>guarantee</a:t>
            </a:r>
            <a:r>
              <a:rPr lang="en-US" dirty="0" smtClean="0"/>
              <a:t> high quality projects/outcomes</a:t>
            </a:r>
          </a:p>
          <a:p>
            <a:r>
              <a:rPr lang="en-US" dirty="0" smtClean="0"/>
              <a:t>Case study: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Greek Digital </a:t>
            </a:r>
            <a:r>
              <a:rPr lang="en-US" dirty="0" smtClean="0"/>
              <a:t>Convergence Funding authority mandated that </a:t>
            </a:r>
            <a:r>
              <a:rPr lang="en-US" b="1" dirty="0" smtClean="0"/>
              <a:t>digital repositories must </a:t>
            </a:r>
            <a:r>
              <a:rPr lang="en-US" b="1" dirty="0" smtClean="0"/>
              <a:t>implement </a:t>
            </a:r>
            <a:r>
              <a:rPr lang="en-US" b="1" dirty="0" smtClean="0"/>
              <a:t>Digital Content Interoperability </a:t>
            </a:r>
            <a:r>
              <a:rPr lang="en-US" b="1" dirty="0" smtClean="0"/>
              <a:t>guidelines</a:t>
            </a:r>
            <a:endParaRPr lang="en-US" b="1" dirty="0" smtClean="0"/>
          </a:p>
          <a:p>
            <a:pPr lvl="2"/>
            <a:r>
              <a:rPr lang="en-US" dirty="0" smtClean="0"/>
              <a:t>Call mandated: </a:t>
            </a:r>
            <a:r>
              <a:rPr lang="en-US" dirty="0" smtClean="0">
                <a:hlinkClick r:id="rId2"/>
              </a:rPr>
              <a:t>http://www.digitalplan.gov.gr/portal/resource/Prosklhsh-31-Politismos</a:t>
            </a:r>
            <a:endParaRPr lang="en-US" dirty="0" smtClean="0"/>
          </a:p>
          <a:p>
            <a:pPr lvl="2"/>
            <a:r>
              <a:rPr lang="en-US" dirty="0" smtClean="0"/>
              <a:t>&gt;75 funded </a:t>
            </a:r>
            <a:r>
              <a:rPr lang="en-US" dirty="0" err="1" smtClean="0"/>
              <a:t>organisations</a:t>
            </a:r>
            <a:r>
              <a:rPr lang="en-US" dirty="0" smtClean="0"/>
              <a:t>, 65</a:t>
            </a:r>
            <a:r>
              <a:rPr lang="el-GR" dirty="0" smtClean="0"/>
              <a:t>Μ€ </a:t>
            </a:r>
            <a:r>
              <a:rPr lang="en-US" dirty="0" smtClean="0"/>
              <a:t>of funding.</a:t>
            </a:r>
          </a:p>
          <a:p>
            <a:pPr lvl="2"/>
            <a:r>
              <a:rPr lang="en-US" dirty="0" smtClean="0"/>
              <a:t>Focused on digital culture but includes Grey Literature related content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GL15 – “</a:t>
            </a:r>
            <a:r>
              <a:rPr lang="en-US" i="1" smtClean="0"/>
              <a:t>The Grey Audit: “A Field Assessment in Grey Literature”, Bratislava, 2-3 December 2013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validation tools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Automatic validation of guidelines critical</a:t>
            </a:r>
          </a:p>
          <a:p>
            <a:pPr lvl="1"/>
            <a:r>
              <a:rPr lang="en-US" dirty="0" smtClean="0"/>
              <a:t>Link automatic validation to value added services</a:t>
            </a:r>
          </a:p>
          <a:p>
            <a:pPr lvl="1"/>
            <a:r>
              <a:rPr lang="en-US" dirty="0" smtClean="0"/>
              <a:t>E.g.: aggregator harvesting (</a:t>
            </a:r>
            <a:r>
              <a:rPr lang="en-US" dirty="0" err="1" smtClean="0"/>
              <a:t>OpenAIRE</a:t>
            </a:r>
            <a:r>
              <a:rPr lang="en-US" dirty="0" smtClean="0"/>
              <a:t>+, EUROPEANA) to funder mandate (Digital Convergence/EKT)</a:t>
            </a:r>
          </a:p>
          <a:p>
            <a:r>
              <a:rPr lang="en-US" dirty="0" smtClean="0"/>
              <a:t>Various validation tools for various standards:</a:t>
            </a:r>
          </a:p>
          <a:p>
            <a:pPr lvl="1"/>
            <a:r>
              <a:rPr lang="en-US" dirty="0" smtClean="0"/>
              <a:t>Free, open, or project specific</a:t>
            </a:r>
          </a:p>
          <a:p>
            <a:pPr lvl="1"/>
            <a:r>
              <a:rPr lang="en-US" dirty="0" smtClean="0"/>
              <a:t>E.g. http://oaipmh.ekt.gr </a:t>
            </a:r>
            <a:r>
              <a:rPr lang="en-US" dirty="0" smtClean="0"/>
              <a:t>, </a:t>
            </a:r>
            <a:r>
              <a:rPr lang="en-US" dirty="0" smtClean="0">
                <a:hlinkClick r:id="rId2"/>
              </a:rPr>
              <a:t>http://www.openaire.eu:8380/dnet-validator-openaire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, </a:t>
            </a:r>
            <a:r>
              <a:rPr lang="en-US" dirty="0" err="1" smtClean="0"/>
              <a:t>Europeana</a:t>
            </a:r>
            <a:r>
              <a:rPr lang="en-US" dirty="0" smtClean="0"/>
              <a:t> Content Checker, etc.</a:t>
            </a:r>
          </a:p>
          <a:p>
            <a:pPr lvl="2"/>
            <a:r>
              <a:rPr lang="en-US" dirty="0" smtClean="0"/>
              <a:t>(</a:t>
            </a:r>
            <a:r>
              <a:rPr lang="en-US" i="1" dirty="0" smtClean="0"/>
              <a:t>also</a:t>
            </a:r>
            <a:r>
              <a:rPr lang="en-US" dirty="0" smtClean="0"/>
              <a:t> </a:t>
            </a:r>
            <a:r>
              <a:rPr lang="en-US" i="1" dirty="0" smtClean="0"/>
              <a:t>CERIF validation tool under development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Multi-level Validation </a:t>
            </a:r>
            <a:r>
              <a:rPr lang="en-US" dirty="0" smtClean="0"/>
              <a:t>of repositories </a:t>
            </a:r>
          </a:p>
          <a:p>
            <a:pPr lvl="1"/>
            <a:r>
              <a:rPr lang="en-US" dirty="0" smtClean="0"/>
              <a:t>Cultural, archival, etc</a:t>
            </a:r>
          </a:p>
          <a:p>
            <a:pPr lvl="1"/>
            <a:r>
              <a:rPr lang="en-US" dirty="0" smtClean="0"/>
              <a:t>Generic and specific </a:t>
            </a:r>
            <a:r>
              <a:rPr lang="en-US" dirty="0" smtClean="0"/>
              <a:t>cases</a:t>
            </a: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GL15 – “</a:t>
            </a:r>
            <a:r>
              <a:rPr lang="en-US" i="1" smtClean="0"/>
              <a:t>The Grey Audit: “A Field Assessment in Grey Literature”, Bratislava, 2-3 December 2013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Validator</a:t>
            </a:r>
            <a:r>
              <a:rPr lang="en-US" dirty="0" smtClean="0"/>
              <a:t> Example </a:t>
            </a:r>
            <a:r>
              <a:rPr lang="en-US" dirty="0" smtClean="0"/>
              <a:t>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GL15 – “</a:t>
            </a:r>
            <a:r>
              <a:rPr lang="en-US" i="1" smtClean="0"/>
              <a:t>The Grey Audit: “A Field Assessment in Grey Literature”, Bratislava, 2-3 December 2013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6231894" cy="4791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Validator</a:t>
            </a:r>
            <a:r>
              <a:rPr lang="en-US" dirty="0" smtClean="0"/>
              <a:t> Example (2)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GL15 – “</a:t>
            </a:r>
            <a:r>
              <a:rPr lang="en-US" i="1" smtClean="0"/>
              <a:t>The Grey Audit: “A Field Assessment in Grey Literature”, Bratislava, 2-3 December 2013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701" y="1600200"/>
            <a:ext cx="588659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Benefits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Ensure wide interoperability and aggregation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Avoid “data” lock-in, ensure capability to transfer content and service among:</a:t>
            </a:r>
          </a:p>
          <a:p>
            <a:pPr marL="742950" lvl="2" indent="-342900"/>
            <a:r>
              <a:rPr lang="en-US" dirty="0" smtClean="0"/>
              <a:t>Different Digital Library/Repository software</a:t>
            </a:r>
          </a:p>
          <a:p>
            <a:pPr marL="742950" lvl="2" indent="-342900"/>
            <a:r>
              <a:rPr lang="en-US" dirty="0" smtClean="0"/>
              <a:t>Different SaaS cloud providers</a:t>
            </a:r>
          </a:p>
          <a:p>
            <a:pPr marL="1200150" lvl="3" indent="-342900"/>
            <a:r>
              <a:rPr lang="en-US" dirty="0" smtClean="0"/>
              <a:t>Exploit advantages of Cloud without “lock-in” dangers</a:t>
            </a:r>
          </a:p>
          <a:p>
            <a:pPr marL="342900" lvl="1" indent="-342900"/>
            <a:r>
              <a:rPr lang="en-US" dirty="0" smtClean="0"/>
              <a:t>Ensure high quality of funded Digital Repositories and Libraries</a:t>
            </a:r>
          </a:p>
          <a:p>
            <a:pPr marL="342900" lvl="1" indent="-342900"/>
            <a:r>
              <a:rPr lang="en-GB" dirty="0" smtClean="0"/>
              <a:t>Continuous </a:t>
            </a:r>
            <a:r>
              <a:rPr lang="en-US" dirty="0" smtClean="0"/>
              <a:t>implementation of the chosen guidelines</a:t>
            </a:r>
            <a:endParaRPr lang="en-US" dirty="0" smtClean="0"/>
          </a:p>
          <a:p>
            <a:pPr marL="342900" lvl="1" indent="-342900"/>
            <a:endParaRPr lang="en-US" dirty="0" smtClean="0"/>
          </a:p>
          <a:p>
            <a:pPr marL="742950" lvl="2" indent="-342900"/>
            <a:endParaRPr lang="en-US" dirty="0" smtClean="0"/>
          </a:p>
          <a:p>
            <a:endParaRPr lang="el-GR" i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Open </a:t>
            </a:r>
            <a:r>
              <a:rPr lang="en-US" dirty="0" smtClean="0"/>
              <a:t>Source </a:t>
            </a:r>
            <a:r>
              <a:rPr lang="en-US" dirty="0" smtClean="0"/>
              <a:t>was (and is) a key driving factor for Digital Libraries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must expand the interoperability and flexibility </a:t>
            </a:r>
            <a:r>
              <a:rPr lang="en-US" dirty="0" smtClean="0"/>
              <a:t>capabilities Open </a:t>
            </a:r>
            <a:r>
              <a:rPr lang="en-US" dirty="0" smtClean="0"/>
              <a:t>Source has </a:t>
            </a:r>
            <a:r>
              <a:rPr lang="en-US" dirty="0" smtClean="0"/>
              <a:t>provided </a:t>
            </a:r>
          </a:p>
          <a:p>
            <a:pPr lvl="1"/>
            <a:r>
              <a:rPr lang="en-US" dirty="0" smtClean="0"/>
              <a:t>While exploiting where applicable Cloud </a:t>
            </a:r>
            <a:r>
              <a:rPr lang="en-US" dirty="0" smtClean="0"/>
              <a:t>and SaaS resources</a:t>
            </a:r>
            <a:endParaRPr lang="en-US" dirty="0" smtClean="0"/>
          </a:p>
          <a:p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Open Standards for content</a:t>
            </a:r>
          </a:p>
          <a:p>
            <a:pPr lvl="1"/>
            <a:r>
              <a:rPr lang="en-US" dirty="0" smtClean="0"/>
              <a:t>Interoperability specifications and guidelines</a:t>
            </a:r>
            <a:endParaRPr lang="en-US" dirty="0" smtClean="0"/>
          </a:p>
          <a:p>
            <a:pPr lvl="1"/>
            <a:r>
              <a:rPr lang="en-US" dirty="0" smtClean="0"/>
              <a:t>Automatic validations tools</a:t>
            </a:r>
          </a:p>
          <a:p>
            <a:pPr lvl="1"/>
            <a:r>
              <a:rPr lang="en-US" dirty="0" smtClean="0"/>
              <a:t>Aggregation Services</a:t>
            </a:r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National Documentation project</a:t>
            </a:r>
            <a:endParaRPr lang="en-US" dirty="0" smtClean="0"/>
          </a:p>
          <a:p>
            <a:pPr lvl="0"/>
            <a:r>
              <a:rPr lang="en-US" dirty="0" smtClean="0"/>
              <a:t>Open Source and Grey Literature</a:t>
            </a:r>
          </a:p>
          <a:p>
            <a:pPr lvl="0"/>
            <a:r>
              <a:rPr lang="en-US" dirty="0" smtClean="0"/>
              <a:t>Technology Trends and the Cloud</a:t>
            </a:r>
            <a:endParaRPr lang="en-US" dirty="0" smtClean="0"/>
          </a:p>
          <a:p>
            <a:pPr lvl="1"/>
            <a:r>
              <a:rPr lang="en-US" dirty="0" smtClean="0"/>
              <a:t>The Software as a Service Cloud Model</a:t>
            </a:r>
            <a:endParaRPr lang="en-US" dirty="0" smtClean="0"/>
          </a:p>
          <a:p>
            <a:pPr lvl="1"/>
            <a:r>
              <a:rPr lang="en-US" dirty="0" smtClean="0"/>
              <a:t>Issues/Problems and Challenges</a:t>
            </a:r>
          </a:p>
          <a:p>
            <a:pPr lvl="0"/>
            <a:r>
              <a:rPr lang="en-US" dirty="0" smtClean="0"/>
              <a:t>Open Standards</a:t>
            </a:r>
          </a:p>
          <a:p>
            <a:pPr lvl="0"/>
            <a:r>
              <a:rPr lang="en-US" dirty="0" smtClean="0"/>
              <a:t>Validation Tools</a:t>
            </a:r>
          </a:p>
          <a:p>
            <a:pPr lvl="0"/>
            <a:r>
              <a:rPr lang="en-US" dirty="0" smtClean="0"/>
              <a:t>Conclusions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GB" sz="2400" u="sng" dirty="0" smtClean="0">
                <a:hlinkClick r:id="rId2"/>
              </a:rPr>
              <a:t>pstath@ekt.gr</a:t>
            </a:r>
          </a:p>
          <a:p>
            <a:pPr algn="ctr">
              <a:buNone/>
            </a:pPr>
            <a:r>
              <a:rPr lang="en-GB" sz="2400" u="sng" dirty="0" smtClean="0">
                <a:hlinkClick r:id="rId3"/>
              </a:rPr>
              <a:t>nhoussos@ekt.gr</a:t>
            </a:r>
            <a:endParaRPr lang="en-GB" sz="2400" u="sng" dirty="0" smtClean="0"/>
          </a:p>
          <a:p>
            <a:pPr algn="ctr">
              <a:buNone/>
            </a:pPr>
            <a:endParaRPr lang="el-GR" sz="24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National Documentation Centre (EKT)</a:t>
            </a:r>
            <a:endParaRPr lang="el-GR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The national 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 in Greece: </a:t>
            </a:r>
          </a:p>
          <a:p>
            <a:pPr lvl="1" indent="-396000">
              <a:lnSpc>
                <a:spcPct val="90000"/>
              </a:lnSpc>
              <a:defRPr/>
            </a:pPr>
            <a:r>
              <a:rPr lang="en-US" sz="2000" dirty="0" smtClean="0"/>
              <a:t>for scientific documentation, online information and support services on research, science and technology </a:t>
            </a:r>
          </a:p>
          <a:p>
            <a:pPr lvl="1" indent="-396000">
              <a:lnSpc>
                <a:spcPct val="90000"/>
              </a:lnSpc>
              <a:defRPr/>
            </a:pPr>
            <a:r>
              <a:rPr lang="en-US" sz="2000" dirty="0" smtClean="0"/>
              <a:t>Objective: </a:t>
            </a:r>
            <a:r>
              <a:rPr lang="en-US" sz="2000" b="1" u="sng" dirty="0" smtClean="0"/>
              <a:t>making knowledge accessible to everyone</a:t>
            </a:r>
            <a:endParaRPr lang="en-US" sz="2000" u="sng" dirty="0" smtClean="0"/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Incorporated in National Hellenic Research Foundation (NHRF)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/>
              <a:t>Implements the “National Information System for Research and Technology”: </a:t>
            </a:r>
            <a:r>
              <a:rPr lang="en-US" sz="2000" dirty="0" smtClean="0">
                <a:hlinkClick r:id="rId2"/>
              </a:rPr>
              <a:t>http://epset.gr</a:t>
            </a:r>
            <a:endParaRPr lang="en-US" sz="20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CRIS systems, Digital Repositories, e-Publishing, Digital Libraries, Interactive Culture, and more…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Open Access advocate: </a:t>
            </a:r>
            <a:r>
              <a:rPr lang="en-US" sz="2000" dirty="0" smtClean="0">
                <a:hlinkClick r:id="rId2"/>
              </a:rPr>
              <a:t>http://openaccess.gr, </a:t>
            </a:r>
            <a:r>
              <a:rPr lang="en-US" sz="2000" dirty="0" smtClean="0"/>
              <a:t>OPENAIRE/OPENAIRE+ member and NOAD</a:t>
            </a:r>
            <a:r>
              <a:rPr lang="en-US" sz="2000" dirty="0" smtClean="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Greek National Aggregator: </a:t>
            </a:r>
            <a:r>
              <a:rPr lang="en-US" sz="2000" dirty="0" smtClean="0">
                <a:hlinkClick r:id="rId3"/>
              </a:rPr>
              <a:t>http://openarchives.gr</a:t>
            </a:r>
            <a:endParaRPr lang="en-US" sz="20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000" dirty="0" smtClean="0"/>
              <a:t>Repository as a Service (SaaS) and validation services: </a:t>
            </a:r>
            <a:r>
              <a:rPr lang="en-US" sz="2000" dirty="0" smtClean="0">
                <a:hlinkClick r:id="rId4"/>
              </a:rPr>
              <a:t>http://www.epset.gr/en/SaaS_Services</a:t>
            </a:r>
            <a:endParaRPr lang="en-US" sz="2000" dirty="0" smtClean="0">
              <a:hlinkClick r:id="rId2"/>
            </a:endParaRPr>
          </a:p>
          <a:p>
            <a:endParaRPr lang="el-GR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December 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Grey Literature and Open Source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Source: a critical component of our community’s technological infrastructure</a:t>
            </a:r>
          </a:p>
          <a:p>
            <a:r>
              <a:rPr lang="en-US" dirty="0" smtClean="0"/>
              <a:t>Open </a:t>
            </a:r>
            <a:r>
              <a:rPr lang="en-US" dirty="0" smtClean="0"/>
              <a:t>Source </a:t>
            </a:r>
            <a:r>
              <a:rPr lang="en-US" dirty="0" smtClean="0"/>
              <a:t>empowered </a:t>
            </a:r>
            <a:r>
              <a:rPr lang="en-US" dirty="0" err="1" smtClean="0"/>
              <a:t>organisations</a:t>
            </a:r>
            <a:r>
              <a:rPr lang="en-US" dirty="0" smtClean="0"/>
              <a:t> to easily implement:</a:t>
            </a:r>
            <a:endParaRPr lang="en-US" dirty="0" smtClean="0"/>
          </a:p>
          <a:p>
            <a:pPr lvl="1"/>
            <a:r>
              <a:rPr lang="en-US" dirty="0" smtClean="0"/>
              <a:t>Digital </a:t>
            </a:r>
            <a:r>
              <a:rPr lang="en-US" dirty="0" smtClean="0"/>
              <a:t>Repositories and </a:t>
            </a:r>
            <a:r>
              <a:rPr lang="en-US" dirty="0" smtClean="0"/>
              <a:t>Digital </a:t>
            </a:r>
            <a:r>
              <a:rPr lang="en-US" dirty="0" smtClean="0"/>
              <a:t>Libraries</a:t>
            </a:r>
            <a:endParaRPr lang="en-US" dirty="0" smtClean="0"/>
          </a:p>
          <a:p>
            <a:pPr lvl="1"/>
            <a:r>
              <a:rPr lang="en-US" dirty="0" smtClean="0"/>
              <a:t>Infrastructures with reduced cost and increased local “know-how”</a:t>
            </a:r>
          </a:p>
          <a:p>
            <a:pPr lvl="1"/>
            <a:r>
              <a:rPr lang="en-US" dirty="0" smtClean="0"/>
              <a:t>Reduced initial setup cost</a:t>
            </a:r>
          </a:p>
          <a:p>
            <a:pPr lvl="1"/>
            <a:r>
              <a:rPr lang="en-US" dirty="0" smtClean="0"/>
              <a:t>Provided </a:t>
            </a:r>
            <a:r>
              <a:rPr lang="en-US" dirty="0" smtClean="0"/>
              <a:t>solutions &amp; tools </a:t>
            </a:r>
            <a:r>
              <a:rPr lang="en-US" dirty="0" smtClean="0"/>
              <a:t>to </a:t>
            </a:r>
            <a:r>
              <a:rPr lang="en-US" dirty="0" smtClean="0"/>
              <a:t>the public, the grey </a:t>
            </a:r>
            <a:r>
              <a:rPr lang="en-US" dirty="0" smtClean="0"/>
              <a:t>literature </a:t>
            </a:r>
            <a:r>
              <a:rPr lang="en-US" dirty="0" smtClean="0"/>
              <a:t>professionals and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December 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</a:t>
            </a:r>
            <a:r>
              <a:rPr lang="en-US" dirty="0" smtClean="0"/>
              <a:t>Source Assessment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en-US" sz="2400" dirty="0" smtClean="0"/>
              <a:t>Open source has being a disruptive force but:</a:t>
            </a:r>
          </a:p>
          <a:p>
            <a:pPr marL="800100" lvl="1" indent="-342900">
              <a:lnSpc>
                <a:spcPct val="80000"/>
              </a:lnSpc>
            </a:pPr>
            <a:r>
              <a:rPr lang="en-US" sz="1800" dirty="0" smtClean="0"/>
              <a:t>look beyond the initial purchase and installation cost</a:t>
            </a:r>
            <a:r>
              <a:rPr lang="el-GR" sz="1800" dirty="0" smtClean="0"/>
              <a:t> </a:t>
            </a:r>
            <a:endParaRPr lang="en-US" sz="1800" dirty="0" smtClean="0"/>
          </a:p>
          <a:p>
            <a:pPr marL="457200" indent="-457200">
              <a:lnSpc>
                <a:spcPct val="80000"/>
              </a:lnSpc>
            </a:pPr>
            <a:r>
              <a:rPr lang="en-US" sz="2400" dirty="0" smtClean="0"/>
              <a:t>Indicative </a:t>
            </a:r>
            <a:r>
              <a:rPr lang="en-US" sz="2400" dirty="0" smtClean="0"/>
              <a:t>IT </a:t>
            </a:r>
            <a:r>
              <a:rPr lang="en-US" sz="2400" dirty="0" smtClean="0"/>
              <a:t>systems lifecycle:</a:t>
            </a:r>
          </a:p>
          <a:p>
            <a:pPr marL="800100" lvl="1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800" b="1" i="1" dirty="0" smtClean="0"/>
              <a:t>Datacenter/computer room infrastructure,</a:t>
            </a:r>
            <a:r>
              <a:rPr lang="en-US" sz="1800" i="1" dirty="0" smtClean="0"/>
              <a:t> </a:t>
            </a:r>
          </a:p>
          <a:p>
            <a:pPr marL="800100" lvl="1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800" b="1" i="1" dirty="0" smtClean="0"/>
              <a:t>Hardware initial purchase cost, depreciation, maintenance and support </a:t>
            </a:r>
          </a:p>
          <a:p>
            <a:pPr marL="800100" lvl="1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800" b="1" i="1" dirty="0" smtClean="0"/>
              <a:t>Initial </a:t>
            </a:r>
            <a:r>
              <a:rPr lang="en-US" sz="1800" b="1" i="1" dirty="0" smtClean="0"/>
              <a:t>design, development, </a:t>
            </a:r>
            <a:r>
              <a:rPr lang="en-US" sz="1800" b="1" i="1" dirty="0" err="1" smtClean="0"/>
              <a:t>customisation</a:t>
            </a:r>
            <a:endParaRPr lang="en-US" sz="1800" b="1" i="1" dirty="0" smtClean="0"/>
          </a:p>
          <a:p>
            <a:pPr marL="800100" lvl="1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800" b="1" i="1" dirty="0" smtClean="0"/>
              <a:t>Software maintenance and support, bug fixes, security fixes, new features requested</a:t>
            </a:r>
          </a:p>
          <a:p>
            <a:pPr marL="800100" lvl="1" indent="-342900">
              <a:lnSpc>
                <a:spcPct val="80000"/>
              </a:lnSpc>
              <a:buFont typeface="Arial" charset="0"/>
              <a:buAutoNum type="arabicPeriod"/>
            </a:pPr>
            <a:r>
              <a:rPr lang="en-US" sz="1800" b="1" i="1" dirty="0" smtClean="0"/>
              <a:t>System administrators, Monitor and Control Loop</a:t>
            </a:r>
          </a:p>
          <a:p>
            <a:pPr marL="457200" indent="-457200">
              <a:lnSpc>
                <a:spcPct val="80000"/>
              </a:lnSpc>
            </a:pPr>
            <a:r>
              <a:rPr lang="en-US" sz="2400" dirty="0" smtClean="0"/>
              <a:t>Thus Open Source is only a part of a full infrastructure solution</a:t>
            </a:r>
          </a:p>
          <a:p>
            <a:pPr marL="857250" lvl="1" indent="-457200">
              <a:lnSpc>
                <a:spcPct val="80000"/>
              </a:lnSpc>
            </a:pPr>
            <a:r>
              <a:rPr lang="en-US" sz="1800" dirty="0" smtClean="0"/>
              <a:t>Is it possible for </a:t>
            </a:r>
            <a:r>
              <a:rPr lang="en-US" sz="1800" dirty="0" smtClean="0"/>
              <a:t>every </a:t>
            </a:r>
            <a:r>
              <a:rPr lang="en-US" sz="1800" dirty="0" err="1" smtClean="0"/>
              <a:t>organisation</a:t>
            </a:r>
            <a:r>
              <a:rPr lang="en-US" sz="1800" dirty="0" smtClean="0"/>
              <a:t> </a:t>
            </a:r>
            <a:r>
              <a:rPr lang="en-US" sz="1800" dirty="0" smtClean="0"/>
              <a:t>to maintain technological capabilities to support the whole </a:t>
            </a:r>
            <a:r>
              <a:rPr lang="en-US" sz="1800" dirty="0" smtClean="0"/>
              <a:t>application lifecycle </a:t>
            </a:r>
            <a:r>
              <a:rPr lang="en-US" sz="1800" dirty="0" smtClean="0"/>
              <a:t>efficiently?</a:t>
            </a:r>
          </a:p>
          <a:p>
            <a:pPr marL="800100" lvl="1" indent="-342900">
              <a:lnSpc>
                <a:spcPct val="80000"/>
              </a:lnSpc>
            </a:pPr>
            <a:endParaRPr lang="el-GR" sz="1800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December 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Technology Trends: from </a:t>
            </a:r>
            <a:r>
              <a:rPr lang="en-US" dirty="0" smtClean="0"/>
              <a:t>Open Source to </a:t>
            </a:r>
            <a:r>
              <a:rPr lang="en-US" dirty="0" smtClean="0"/>
              <a:t>the Cloud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Cloud technologies:</a:t>
            </a:r>
          </a:p>
          <a:p>
            <a:pPr lvl="1"/>
            <a:r>
              <a:rPr lang="en-US" dirty="0" smtClean="0"/>
              <a:t>A variety of technology service offerings, with different definitions but with </a:t>
            </a:r>
            <a:r>
              <a:rPr lang="en-US" dirty="0" smtClean="0"/>
              <a:t>common core elements:</a:t>
            </a:r>
            <a:endParaRPr lang="en-US" dirty="0" smtClean="0"/>
          </a:p>
          <a:p>
            <a:pPr lvl="2"/>
            <a:r>
              <a:rPr lang="en-US" dirty="0" smtClean="0"/>
              <a:t>Self service</a:t>
            </a:r>
          </a:p>
          <a:p>
            <a:pPr lvl="2"/>
            <a:r>
              <a:rPr lang="en-US" dirty="0" smtClean="0"/>
              <a:t>Networked</a:t>
            </a:r>
          </a:p>
          <a:p>
            <a:pPr lvl="2"/>
            <a:r>
              <a:rPr lang="en-US" dirty="0" smtClean="0"/>
              <a:t>Common pool of resources</a:t>
            </a:r>
          </a:p>
          <a:p>
            <a:pPr lvl="1"/>
            <a:r>
              <a:rPr lang="en-US" dirty="0" smtClean="0"/>
              <a:t>Service Models:</a:t>
            </a:r>
            <a:endParaRPr lang="en-US" dirty="0" smtClean="0"/>
          </a:p>
          <a:p>
            <a:pPr lvl="2"/>
            <a:r>
              <a:rPr lang="en-US" dirty="0" smtClean="0"/>
              <a:t>Infrastructure as a Service</a:t>
            </a:r>
          </a:p>
          <a:p>
            <a:pPr lvl="2"/>
            <a:r>
              <a:rPr lang="en-US" dirty="0" smtClean="0"/>
              <a:t>Platform as a Service</a:t>
            </a:r>
          </a:p>
          <a:p>
            <a:pPr lvl="2"/>
            <a:r>
              <a:rPr lang="en-US" dirty="0" smtClean="0"/>
              <a:t>Software as a Service</a:t>
            </a:r>
          </a:p>
          <a:p>
            <a:pPr lvl="1"/>
            <a:r>
              <a:rPr lang="en-US" dirty="0" smtClean="0"/>
              <a:t>Central to </a:t>
            </a:r>
            <a:r>
              <a:rPr lang="en-US" dirty="0" smtClean="0"/>
              <a:t>EUs Digital </a:t>
            </a:r>
            <a:r>
              <a:rPr lang="en-US" dirty="0" smtClean="0"/>
              <a:t>Agenda </a:t>
            </a:r>
            <a:r>
              <a:rPr lang="en-US" dirty="0" smtClean="0"/>
              <a:t>2020</a:t>
            </a:r>
          </a:p>
          <a:p>
            <a:pPr lvl="1"/>
            <a:r>
              <a:rPr lang="en-US" dirty="0" smtClean="0"/>
              <a:t>Significant economies of scale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December 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The Software as a Service Model</a:t>
            </a:r>
            <a:endParaRPr lang="el-GR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Software as a Service (SaaS)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Complete </a:t>
            </a:r>
            <a:r>
              <a:rPr lang="en-US" sz="1800" dirty="0" smtClean="0"/>
              <a:t>solution can fully outsource </a:t>
            </a:r>
            <a:r>
              <a:rPr lang="en-US" sz="1800" dirty="0" smtClean="0"/>
              <a:t>a system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Hardware / Middleware/ </a:t>
            </a:r>
            <a:r>
              <a:rPr lang="en-US" sz="1800" dirty="0" smtClean="0"/>
              <a:t>software </a:t>
            </a:r>
            <a:r>
              <a:rPr lang="en-US" sz="1800" dirty="0" smtClean="0"/>
              <a:t>development and maintenance </a:t>
            </a:r>
            <a:endParaRPr lang="en-US" sz="1800" dirty="0" smtClean="0"/>
          </a:p>
          <a:p>
            <a:pPr lvl="2">
              <a:lnSpc>
                <a:spcPct val="80000"/>
              </a:lnSpc>
            </a:pPr>
            <a:r>
              <a:rPr lang="en-US" sz="1800" dirty="0" smtClean="0"/>
              <a:t>Monitor and Control, </a:t>
            </a:r>
            <a:r>
              <a:rPr lang="en-US" sz="1800" dirty="0" smtClean="0"/>
              <a:t>Operations, and Management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</a:t>
            </a:r>
            <a:r>
              <a:rPr lang="en-US" sz="1800" dirty="0" smtClean="0"/>
              <a:t>an </a:t>
            </a:r>
            <a:r>
              <a:rPr lang="en-US" sz="1800" dirty="0" smtClean="0"/>
              <a:t>resemble hosted services but usually with a </a:t>
            </a:r>
            <a:r>
              <a:rPr lang="en-US" sz="1800" dirty="0" smtClean="0"/>
              <a:t>increased degree </a:t>
            </a:r>
            <a:r>
              <a:rPr lang="en-US" sz="1800" dirty="0" smtClean="0"/>
              <a:t>of </a:t>
            </a:r>
            <a:r>
              <a:rPr lang="en-US" sz="1800" dirty="0" err="1" smtClean="0"/>
              <a:t>customisation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SaaS applications examples:</a:t>
            </a:r>
          </a:p>
          <a:p>
            <a:pPr lvl="2">
              <a:lnSpc>
                <a:spcPct val="80000"/>
              </a:lnSpc>
            </a:pPr>
            <a:r>
              <a:rPr lang="en-US" sz="1800" i="1" dirty="0" smtClean="0"/>
              <a:t>docs.google.com</a:t>
            </a:r>
            <a:r>
              <a:rPr lang="en-US" sz="1800" i="1" dirty="0" smtClean="0"/>
              <a:t>, Microsoft Live, Adobe </a:t>
            </a:r>
            <a:r>
              <a:rPr lang="en-US" sz="1800" i="1" dirty="0" smtClean="0"/>
              <a:t>Connect, etc.</a:t>
            </a:r>
            <a:endParaRPr lang="en-US" sz="1800" i="1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 promise </a:t>
            </a:r>
            <a:r>
              <a:rPr lang="en-US" sz="2400" dirty="0" smtClean="0"/>
              <a:t>for cost reduction </a:t>
            </a:r>
            <a:r>
              <a:rPr lang="en-US" sz="2400" dirty="0" smtClean="0"/>
              <a:t>(?)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And focus to each </a:t>
            </a:r>
            <a:r>
              <a:rPr lang="en-US" sz="2000" dirty="0" err="1" smtClean="0"/>
              <a:t>organisations</a:t>
            </a:r>
            <a:r>
              <a:rPr lang="en-US" sz="2000" dirty="0" smtClean="0"/>
              <a:t> core competencies</a:t>
            </a:r>
            <a:endParaRPr lang="en-US" sz="2000" dirty="0" smtClean="0"/>
          </a:p>
          <a:p>
            <a:pPr marL="800100" lvl="1" indent="-342900">
              <a:lnSpc>
                <a:spcPct val="80000"/>
              </a:lnSpc>
              <a:buFont typeface="+mj-lt"/>
              <a:buAutoNum type="arabicPeriod"/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l-GR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Grey Literature and the Cloud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IaaS</a:t>
            </a:r>
            <a:r>
              <a:rPr lang="en-US" dirty="0" smtClean="0"/>
              <a:t> and </a:t>
            </a:r>
            <a:r>
              <a:rPr lang="en-US" dirty="0" err="1" smtClean="0"/>
              <a:t>PaaS</a:t>
            </a:r>
            <a:r>
              <a:rPr lang="en-US" dirty="0" smtClean="0"/>
              <a:t> Service Models:</a:t>
            </a:r>
          </a:p>
          <a:p>
            <a:pPr lvl="1"/>
            <a:r>
              <a:rPr lang="en-US" dirty="0" smtClean="0"/>
              <a:t>Provide new horizontal capabilities (especially </a:t>
            </a:r>
            <a:r>
              <a:rPr lang="en-US" dirty="0" err="1" smtClean="0"/>
              <a:t>PaaS</a:t>
            </a:r>
            <a:r>
              <a:rPr lang="en-US" dirty="0" smtClean="0"/>
              <a:t>, big data etc)</a:t>
            </a:r>
          </a:p>
          <a:p>
            <a:pPr lvl="1"/>
            <a:r>
              <a:rPr lang="en-US" dirty="0" smtClean="0"/>
              <a:t>However largely transparent </a:t>
            </a:r>
          </a:p>
          <a:p>
            <a:r>
              <a:rPr lang="en-US" dirty="0" smtClean="0"/>
              <a:t>Software as a Service Model: </a:t>
            </a:r>
          </a:p>
          <a:p>
            <a:pPr lvl="1"/>
            <a:r>
              <a:rPr lang="en-US" dirty="0" smtClean="0"/>
              <a:t>Usually Vertical. Systems that could be available as SaaS: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Digital </a:t>
            </a:r>
            <a:r>
              <a:rPr lang="en-US" dirty="0" smtClean="0"/>
              <a:t>Repositories 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Current Research Information Systems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Integrated Library Systems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Digital Preservation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Repository interoperability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Aggregation Services (as </a:t>
            </a:r>
            <a:r>
              <a:rPr lang="en-US" dirty="0" err="1" smtClean="0"/>
              <a:t>centralised</a:t>
            </a:r>
            <a:r>
              <a:rPr lang="en-US" dirty="0" smtClean="0"/>
              <a:t> services) </a:t>
            </a:r>
            <a:endParaRPr lang="en-US" dirty="0" smtClean="0"/>
          </a:p>
          <a:p>
            <a:pPr lvl="1"/>
            <a:r>
              <a:rPr lang="en-US" dirty="0" smtClean="0"/>
              <a:t>Full </a:t>
            </a:r>
            <a:r>
              <a:rPr lang="en-US" smtClean="0"/>
              <a:t>blown </a:t>
            </a:r>
            <a:r>
              <a:rPr lang="en-US" smtClean="0"/>
              <a:t>solution</a:t>
            </a:r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December 2013</a:t>
            </a:r>
            <a:endParaRPr lang="el-G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Issues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 are our troubles </a:t>
            </a:r>
            <a:r>
              <a:rPr lang="en-US" dirty="0" smtClean="0"/>
              <a:t>end </a:t>
            </a:r>
            <a:r>
              <a:rPr lang="en-US" dirty="0" smtClean="0"/>
              <a:t>with the Cloud?</a:t>
            </a:r>
          </a:p>
          <a:p>
            <a:pPr lvl="1"/>
            <a:r>
              <a:rPr lang="en-US" dirty="0" smtClean="0"/>
              <a:t>Some of them</a:t>
            </a:r>
          </a:p>
          <a:p>
            <a:pPr lvl="1"/>
            <a:r>
              <a:rPr lang="en-US" dirty="0" smtClean="0"/>
              <a:t>Others, more interesting ones, </a:t>
            </a:r>
            <a:r>
              <a:rPr lang="en-US" dirty="0" smtClean="0"/>
              <a:t>appear:</a:t>
            </a:r>
            <a:endParaRPr lang="en-US" dirty="0" smtClean="0"/>
          </a:p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From </a:t>
            </a:r>
            <a:r>
              <a:rPr lang="en-US" dirty="0" smtClean="0"/>
              <a:t>s/w vendor lock-in to Cloud vendor lock-in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Prepare migration strategy to </a:t>
            </a:r>
            <a:r>
              <a:rPr lang="en-US" dirty="0" smtClean="0"/>
              <a:t>different </a:t>
            </a:r>
            <a:r>
              <a:rPr lang="en-US" dirty="0" smtClean="0"/>
              <a:t>systems in order to avoid </a:t>
            </a:r>
            <a:r>
              <a:rPr lang="en-US" dirty="0" smtClean="0"/>
              <a:t>“cloud lock-in</a:t>
            </a:r>
            <a:r>
              <a:rPr lang="en-US" dirty="0" smtClean="0"/>
              <a:t>” </a:t>
            </a:r>
            <a:endParaRPr lang="en-US" dirty="0" smtClean="0"/>
          </a:p>
          <a:p>
            <a:pPr lvl="1"/>
            <a:r>
              <a:rPr lang="en-US" dirty="0" smtClean="0"/>
              <a:t>Are our data exportable and migration capable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Ensure data are “exportable” and export formats are standards-based</a:t>
            </a:r>
          </a:p>
          <a:p>
            <a:pPr lvl="2"/>
            <a:r>
              <a:rPr lang="en-US" dirty="0" smtClean="0"/>
              <a:t>Ensure interoperability APIs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lus additional issues: is an open source based SaaS based also on </a:t>
            </a:r>
            <a:r>
              <a:rPr lang="en-US" dirty="0" smtClean="0"/>
              <a:t>proprietary </a:t>
            </a:r>
            <a:r>
              <a:rPr lang="en-US" dirty="0" smtClean="0"/>
              <a:t>elements and techniques?  Security? Cloud Provider long term viability? SLAs monitoring/enforcement?</a:t>
            </a:r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6120680" cy="365125"/>
          </a:xfrm>
        </p:spPr>
        <p:txBody>
          <a:bodyPr/>
          <a:lstStyle/>
          <a:p>
            <a:r>
              <a:rPr lang="en-US" dirty="0" smtClean="0"/>
              <a:t>GL15 – “</a:t>
            </a:r>
            <a:r>
              <a:rPr lang="en-US" i="1" dirty="0" smtClean="0"/>
              <a:t>The Grey Audit: “A Field Assessment in Grey Literature”, Bratislava, 2-3 </a:t>
            </a:r>
            <a:r>
              <a:rPr lang="en-US" i="1" dirty="0" smtClean="0"/>
              <a:t>December </a:t>
            </a:r>
            <a:r>
              <a:rPr lang="en-US" i="1" dirty="0" smtClean="0"/>
              <a:t>2013</a:t>
            </a:r>
            <a:endParaRPr lang="el-G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 smtClean="0"/>
              <a:t>http://www.ekt.gr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1603</Words>
  <Application>Microsoft Office PowerPoint</Application>
  <PresentationFormat>On-screen Show (4:3)</PresentationFormat>
  <Paragraphs>202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 Beyond open source: a technology assessment of open standards and validation tools in the era of Cloud computing and a SaaS case study </vt:lpstr>
      <vt:lpstr>Agenda</vt:lpstr>
      <vt:lpstr>The National Documentation Centre (EKT)</vt:lpstr>
      <vt:lpstr>Grey Literature and Open Source</vt:lpstr>
      <vt:lpstr>Open Source Assessment </vt:lpstr>
      <vt:lpstr>Technology Trends: from Open Source to the Cloud</vt:lpstr>
      <vt:lpstr>The Software as a Service Model</vt:lpstr>
      <vt:lpstr>Grey Literature and the Cloud</vt:lpstr>
      <vt:lpstr>New Issues</vt:lpstr>
      <vt:lpstr>Grey Literature and Open Standards</vt:lpstr>
      <vt:lpstr>Open Standards</vt:lpstr>
      <vt:lpstr>A Repository as a Service case study</vt:lpstr>
      <vt:lpstr>The need for guidelines</vt:lpstr>
      <vt:lpstr>Mandates</vt:lpstr>
      <vt:lpstr>The need for validation tools</vt:lpstr>
      <vt:lpstr>Validator Example (1)</vt:lpstr>
      <vt:lpstr>Validator Example (2)</vt:lpstr>
      <vt:lpstr>Validation Benefits</vt:lpstr>
      <vt:lpstr>Conclusions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nhoussos</dc:creator>
  <cp:lastModifiedBy>pstath</cp:lastModifiedBy>
  <cp:revision>261</cp:revision>
  <dcterms:created xsi:type="dcterms:W3CDTF">2011-09-20T08:37:29Z</dcterms:created>
  <dcterms:modified xsi:type="dcterms:W3CDTF">2013-10-30T16:54:23Z</dcterms:modified>
</cp:coreProperties>
</file>