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61" r:id="rId3"/>
    <p:sldId id="262" r:id="rId4"/>
    <p:sldId id="294" r:id="rId5"/>
    <p:sldId id="299" r:id="rId6"/>
    <p:sldId id="300" r:id="rId7"/>
    <p:sldId id="301" r:id="rId8"/>
    <p:sldId id="291" r:id="rId9"/>
    <p:sldId id="292" r:id="rId10"/>
    <p:sldId id="298" r:id="rId11"/>
    <p:sldId id="293" r:id="rId12"/>
    <p:sldId id="297" r:id="rId13"/>
    <p:sldId id="295" r:id="rId14"/>
    <p:sldId id="296" r:id="rId15"/>
    <p:sldId id="264" r:id="rId16"/>
    <p:sldId id="302" r:id="rId17"/>
    <p:sldId id="303" r:id="rId18"/>
    <p:sldId id="304" r:id="rId19"/>
    <p:sldId id="276" r:id="rId20"/>
    <p:sldId id="306" r:id="rId21"/>
    <p:sldId id="307" r:id="rId22"/>
    <p:sldId id="305" r:id="rId23"/>
    <p:sldId id="260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D7A65-4528-4D2D-9273-819F6A48D089}" type="datetimeFigureOut">
              <a:rPr lang="el-GR" smtClean="0"/>
              <a:pPr/>
              <a:t>28/11/2012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6F146-D5DB-4524-B2C0-A49BF4235CE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76243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6th Metadata and Semantics Research Conference (MTSR 2012), Cadiz, 28-30 November 2012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76243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6th Metadata and Semantics Research Conference (MTSR 2012), Cadiz, 28-30 November 2012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376243"/>
            <a:ext cx="8208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6th Metadata and Semantics Research Conference (MTSR 2012), Cadiz, 28-30 November 2012</a:t>
            </a:r>
            <a:endParaRPr lang="el-GR" dirty="0" smtClean="0"/>
          </a:p>
          <a:p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Data Model of the </a:t>
            </a:r>
            <a:r>
              <a:rPr lang="en-US" dirty="0" err="1" smtClean="0"/>
              <a:t>OpenAIRE</a:t>
            </a:r>
            <a:r>
              <a:rPr lang="en-US" dirty="0" smtClean="0"/>
              <a:t> Scientific Communication e-Infrastructure</a:t>
            </a:r>
            <a:br>
              <a:rPr lang="en-US" dirty="0" smtClean="0"/>
            </a:br>
            <a:endParaRPr lang="el-GR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48414" y="2292355"/>
            <a:ext cx="7247171" cy="192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 smtClean="0">
                <a:ea typeface="Verdana" pitchFamily="34" charset="0"/>
                <a:cs typeface="Verdana" pitchFamily="34" charset="0"/>
              </a:rPr>
              <a:t>Paolo Manghi</a:t>
            </a:r>
            <a:r>
              <a:rPr lang="en-GB" baseline="30000" dirty="0" smtClean="0">
                <a:ea typeface="Verdana" pitchFamily="34" charset="0"/>
                <a:cs typeface="Verdana" pitchFamily="34" charset="0"/>
              </a:rPr>
              <a:t>1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, Nikos Houssos</a:t>
            </a:r>
            <a:r>
              <a:rPr lang="en-GB" baseline="30000" dirty="0" smtClean="0">
                <a:ea typeface="Verdana" pitchFamily="34" charset="0"/>
                <a:cs typeface="Verdana" pitchFamily="34" charset="0"/>
              </a:rPr>
              <a:t>2,4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, Marko Mikulicic</a:t>
            </a:r>
            <a:r>
              <a:rPr lang="en-GB" baseline="30000" dirty="0" smtClean="0">
                <a:ea typeface="Verdana" pitchFamily="34" charset="0"/>
                <a:cs typeface="Verdana" pitchFamily="34" charset="0"/>
              </a:rPr>
              <a:t>1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, Brigitte Jörg</a:t>
            </a:r>
            <a:r>
              <a:rPr lang="en-GB" baseline="30000" dirty="0" smtClean="0">
                <a:ea typeface="Verdana" pitchFamily="34" charset="0"/>
                <a:cs typeface="Verdana" pitchFamily="34" charset="0"/>
              </a:rPr>
              <a:t>3,4</a:t>
            </a:r>
            <a:endParaRPr lang="en-GB" sz="1600" dirty="0" smtClean="0">
              <a:ea typeface="Verdana" pitchFamily="34" charset="0"/>
              <a:cs typeface="Verdana" pitchFamily="34" charset="0"/>
            </a:endParaRPr>
          </a:p>
          <a:p>
            <a:pPr indent="144463" algn="ctr" fontAlgn="base">
              <a:spcBef>
                <a:spcPct val="0"/>
              </a:spcBef>
              <a:spcAft>
                <a:spcPct val="0"/>
              </a:spcAft>
            </a:pPr>
            <a:endParaRPr lang="it-IT" sz="1600" baseline="30000" dirty="0" smtClean="0">
              <a:ea typeface="Verdana" pitchFamily="34" charset="0"/>
              <a:cs typeface="Verdana" pitchFamily="34" charset="0"/>
            </a:endParaRPr>
          </a:p>
          <a:p>
            <a:pPr indent="144463" algn="ctr" fontAlgn="base">
              <a:spcBef>
                <a:spcPct val="0"/>
              </a:spcBef>
              <a:spcAft>
                <a:spcPct val="0"/>
              </a:spcAft>
            </a:pPr>
            <a:endParaRPr lang="it-IT" sz="1600" baseline="30000" dirty="0" smtClean="0">
              <a:ea typeface="Verdana" pitchFamily="34" charset="0"/>
              <a:cs typeface="Verdana" pitchFamily="34" charset="0"/>
            </a:endParaRPr>
          </a:p>
          <a:p>
            <a:pPr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baseline="30000" dirty="0" smtClean="0">
                <a:ea typeface="Verdana" pitchFamily="34" charset="0"/>
                <a:cs typeface="Verdana" pitchFamily="34" charset="0"/>
              </a:rPr>
              <a:t>1</a:t>
            </a:r>
            <a:r>
              <a:rPr lang="it-IT" sz="1600" dirty="0" smtClean="0">
                <a:ea typeface="Verdana" pitchFamily="34" charset="0"/>
                <a:cs typeface="Verdana" pitchFamily="34" charset="0"/>
              </a:rPr>
              <a:t>ISTI - Consiglio Nazionale delle Ricerche, Italy</a:t>
            </a:r>
            <a:endParaRPr lang="el-GR" sz="1600" dirty="0" smtClean="0">
              <a:ea typeface="Verdana" pitchFamily="34" charset="0"/>
              <a:cs typeface="Verdana" pitchFamily="34" charset="0"/>
            </a:endParaRPr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 baseline="30000" dirty="0" smtClean="0">
                <a:ea typeface="Verdana" pitchFamily="34" charset="0"/>
                <a:cs typeface="Verdana" pitchFamily="34" charset="0"/>
              </a:rPr>
              <a:t>2</a:t>
            </a:r>
            <a:r>
              <a:rPr lang="en-US" sz="1600" dirty="0" smtClean="0">
                <a:ea typeface="Verdana" pitchFamily="34" charset="0"/>
                <a:cs typeface="Verdana" pitchFamily="34" charset="0"/>
              </a:rPr>
              <a:t>National Documentation Centre / National Hellenic Research Foundation, Greece</a:t>
            </a:r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aseline="30000" dirty="0" smtClean="0">
                <a:ea typeface="Verdana" pitchFamily="34" charset="0"/>
                <a:cs typeface="Verdana" pitchFamily="34" charset="0"/>
              </a:rPr>
              <a:t>3</a:t>
            </a:r>
            <a:r>
              <a:rPr lang="it-IT" sz="1600" dirty="0" smtClean="0"/>
              <a:t>Innovation Support Center, UKOLN, University of Bath, UK</a:t>
            </a:r>
          </a:p>
          <a:p>
            <a:pPr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aseline="30000" dirty="0" smtClean="0">
                <a:ea typeface="Verdana" pitchFamily="34" charset="0"/>
                <a:cs typeface="Verdana" pitchFamily="34" charset="0"/>
              </a:rPr>
              <a:t>4</a:t>
            </a:r>
            <a:r>
              <a:rPr lang="en-US" sz="1600" dirty="0" smtClean="0">
                <a:ea typeface="Verdana" pitchFamily="34" charset="0"/>
                <a:cs typeface="Verdana" pitchFamily="34" charset="0"/>
              </a:rPr>
              <a:t> euroCRIS</a:t>
            </a:r>
          </a:p>
          <a:p>
            <a:pPr marL="0" marR="0" lvl="0" indent="1444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409090"/>
            <a:ext cx="1751084" cy="8774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899592" y="6381328"/>
            <a:ext cx="7416824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  <p:pic>
        <p:nvPicPr>
          <p:cNvPr id="18434" name="Picture 2" descr="http://www.eurocris.org/Images/Top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481098"/>
            <a:ext cx="2160240" cy="684240"/>
          </a:xfrm>
          <a:prstGeom prst="rect">
            <a:avLst/>
          </a:prstGeom>
          <a:noFill/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3568" y="3861048"/>
            <a:ext cx="3369978" cy="136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7" descr="http://www.festivalsicurezza.it/wp-content/uploads/2012/10/cn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5265074"/>
            <a:ext cx="2736304" cy="1116254"/>
          </a:xfrm>
          <a:prstGeom prst="rect">
            <a:avLst/>
          </a:prstGeom>
          <a:noFill/>
        </p:spPr>
      </p:pic>
      <p:pic>
        <p:nvPicPr>
          <p:cNvPr id="25609" name="Picture 9" descr="https://encrypted-tbn1.gstatic.com/images?q=tbn:ANd9GcS-4zNKlFAWN5qVu45NJlDajR25pTqRfsm_3oRG5Upk60DNakQ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12360" y="5164586"/>
            <a:ext cx="720080" cy="1155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22114"/>
          </a:xfrm>
        </p:spPr>
        <p:txBody>
          <a:bodyPr>
            <a:normAutofit/>
          </a:bodyPr>
          <a:lstStyle/>
          <a:p>
            <a:r>
              <a:rPr lang="en-US" dirty="0" smtClean="0"/>
              <a:t>CERIF Semantic Layer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32859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charset="2"/>
              <a:buChar char="§"/>
            </a:pPr>
            <a:r>
              <a:rPr lang="en-US" dirty="0" smtClean="0"/>
              <a:t>Links/relationships among </a:t>
            </a:r>
            <a:r>
              <a:rPr lang="en-US" dirty="0" smtClean="0"/>
              <a:t>entities and classifications of entities</a:t>
            </a:r>
            <a:endParaRPr lang="en-US" dirty="0" smtClean="0"/>
          </a:p>
          <a:p>
            <a:pPr>
              <a:lnSpc>
                <a:spcPct val="90000"/>
              </a:lnSpc>
              <a:buFont typeface="Wingdings" charset="2"/>
              <a:buChar char="§"/>
            </a:pPr>
            <a:r>
              <a:rPr lang="en-US" dirty="0" smtClean="0"/>
              <a:t>Roles, </a:t>
            </a:r>
            <a:r>
              <a:rPr lang="en-US" dirty="0" err="1" smtClean="0"/>
              <a:t>timestamping</a:t>
            </a:r>
            <a:r>
              <a:rPr lang="en-US" dirty="0" smtClean="0"/>
              <a:t> </a:t>
            </a:r>
            <a:r>
              <a:rPr lang="en-US" dirty="0" smtClean="0"/>
              <a:t>(date range), </a:t>
            </a:r>
            <a:r>
              <a:rPr lang="en-US" dirty="0" smtClean="0"/>
              <a:t>fractions</a:t>
            </a:r>
          </a:p>
          <a:p>
            <a:pPr>
              <a:lnSpc>
                <a:spcPct val="90000"/>
              </a:lnSpc>
              <a:buFont typeface="Wingdings" charset="2"/>
              <a:buChar char="§"/>
            </a:pPr>
            <a:r>
              <a:rPr lang="en-US" dirty="0" smtClean="0"/>
              <a:t>Definition of terms, vocabularies and relationships among them</a:t>
            </a:r>
            <a:endParaRPr lang="en-US" dirty="0" smtClean="0"/>
          </a:p>
          <a:p>
            <a:pPr>
              <a:lnSpc>
                <a:spcPct val="90000"/>
              </a:lnSpc>
              <a:buFont typeface="Wingdings" charset="2"/>
              <a:buChar char="§"/>
            </a:pPr>
            <a:r>
              <a:rPr lang="en-US" dirty="0" smtClean="0"/>
              <a:t>Examples: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en-US" dirty="0" err="1" smtClean="0"/>
              <a:t>OrgUnit</a:t>
            </a:r>
            <a:r>
              <a:rPr lang="en-US" dirty="0" smtClean="0"/>
              <a:t> X </a:t>
            </a:r>
            <a:r>
              <a:rPr lang="en-US" b="1" i="1" dirty="0" smtClean="0"/>
              <a:t>merged with </a:t>
            </a:r>
            <a:r>
              <a:rPr lang="en-US" dirty="0" err="1" smtClean="0"/>
              <a:t>OrgUnit</a:t>
            </a:r>
            <a:r>
              <a:rPr lang="en-US" dirty="0" smtClean="0"/>
              <a:t> Y in April 2011</a:t>
            </a:r>
          </a:p>
          <a:p>
            <a:pPr lvl="1">
              <a:lnSpc>
                <a:spcPct val="90000"/>
              </a:lnSpc>
              <a:buFont typeface="Arial" charset="0"/>
              <a:buChar char="–"/>
            </a:pPr>
            <a:r>
              <a:rPr lang="en-US" dirty="0" smtClean="0"/>
              <a:t>Person X was </a:t>
            </a:r>
            <a:r>
              <a:rPr lang="en-US" b="1" i="1" dirty="0" smtClean="0"/>
              <a:t>Project Manager </a:t>
            </a:r>
            <a:r>
              <a:rPr lang="en-US" dirty="0" smtClean="0"/>
              <a:t>of Project Y from January 2010 to April 2011</a:t>
            </a:r>
          </a:p>
          <a:p>
            <a:pPr>
              <a:lnSpc>
                <a:spcPct val="90000"/>
              </a:lnSpc>
              <a:buFont typeface="Wingdings" charset="2"/>
              <a:buChar char="§"/>
            </a:pPr>
            <a:r>
              <a:rPr lang="en-US" dirty="0" smtClean="0"/>
              <a:t>Facilitates role-typed, </a:t>
            </a:r>
            <a:r>
              <a:rPr lang="en-US" dirty="0" err="1" smtClean="0"/>
              <a:t>timestamped</a:t>
            </a:r>
            <a:r>
              <a:rPr lang="en-US" dirty="0" smtClean="0"/>
              <a:t> links to entities in other systems (e.g. </a:t>
            </a:r>
            <a:r>
              <a:rPr lang="en-US" dirty="0" smtClean="0"/>
              <a:t>identifier systems, registries, authority files)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CERIF </a:t>
            </a:r>
            <a:r>
              <a:rPr lang="en-US" dirty="0" smtClean="0"/>
              <a:t>Semantic </a:t>
            </a:r>
            <a:r>
              <a:rPr lang="en-US" dirty="0" smtClean="0"/>
              <a:t>Layer example</a:t>
            </a:r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  <p:pic>
        <p:nvPicPr>
          <p:cNvPr id="8" name="Picture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752600"/>
            <a:ext cx="8391525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28"/>
          <p:cNvSpPr>
            <a:spLocks noChangeArrowheads="1"/>
          </p:cNvSpPr>
          <p:nvPr/>
        </p:nvSpPr>
        <p:spPr bwMode="auto">
          <a:xfrm>
            <a:off x="755650" y="1927225"/>
            <a:ext cx="360363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29"/>
          <p:cNvSpPr>
            <a:spLocks noChangeArrowheads="1"/>
          </p:cNvSpPr>
          <p:nvPr/>
        </p:nvSpPr>
        <p:spPr bwMode="auto">
          <a:xfrm>
            <a:off x="7667625" y="1781175"/>
            <a:ext cx="360363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3276600" y="3581400"/>
            <a:ext cx="360363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AutoShape 31"/>
          <p:cNvSpPr>
            <a:spLocks noChangeArrowheads="1"/>
          </p:cNvSpPr>
          <p:nvPr/>
        </p:nvSpPr>
        <p:spPr bwMode="auto">
          <a:xfrm>
            <a:off x="4859338" y="2573338"/>
            <a:ext cx="360362" cy="2873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32"/>
          <p:cNvSpPr>
            <a:spLocks noChangeArrowheads="1"/>
          </p:cNvSpPr>
          <p:nvPr/>
        </p:nvSpPr>
        <p:spPr bwMode="auto">
          <a:xfrm>
            <a:off x="2051050" y="4806950"/>
            <a:ext cx="360363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33"/>
          <p:cNvSpPr>
            <a:spLocks noChangeArrowheads="1"/>
          </p:cNvSpPr>
          <p:nvPr/>
        </p:nvSpPr>
        <p:spPr bwMode="auto">
          <a:xfrm>
            <a:off x="6804025" y="4230688"/>
            <a:ext cx="360363" cy="2873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FF"/>
          </a:solidFill>
          <a:ln w="9525">
            <a:solidFill>
              <a:srgbClr val="8000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755650" y="2646363"/>
            <a:ext cx="1265238" cy="830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b="1">
                <a:latin typeface="Bookman Old Style" pitchFamily="18" charset="0"/>
              </a:rPr>
              <a:t>role=author</a:t>
            </a:r>
          </a:p>
          <a:p>
            <a:r>
              <a:rPr lang="de-DE" sz="1200" b="1">
                <a:latin typeface="Bookman Old Style" pitchFamily="18" charset="0"/>
              </a:rPr>
              <a:t>role=author1</a:t>
            </a:r>
          </a:p>
          <a:p>
            <a:r>
              <a:rPr lang="de-DE" sz="1200" b="1">
                <a:latin typeface="Bookman Old Style" pitchFamily="18" charset="0"/>
              </a:rPr>
              <a:t>role=reviewer</a:t>
            </a:r>
          </a:p>
          <a:p>
            <a:r>
              <a:rPr lang="de-DE" sz="1200" b="1">
                <a:latin typeface="Bookman Old Style" pitchFamily="18" charset="0"/>
              </a:rPr>
              <a:t>role=... ?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1189038" y="5559425"/>
            <a:ext cx="15208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b="1">
                <a:latin typeface="Bookman Old Style" pitchFamily="18" charset="0"/>
              </a:rPr>
              <a:t>role=coordinator</a:t>
            </a:r>
          </a:p>
          <a:p>
            <a:r>
              <a:rPr lang="de-DE" sz="1200" b="1">
                <a:latin typeface="Bookman Old Style" pitchFamily="18" charset="0"/>
              </a:rPr>
              <a:t>role=manager</a:t>
            </a: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2916238" y="4302125"/>
            <a:ext cx="1889125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b="1" dirty="0">
                <a:latin typeface="Bookman Old Style" pitchFamily="18" charset="0"/>
              </a:rPr>
              <a:t>role=CEO</a:t>
            </a:r>
          </a:p>
          <a:p>
            <a:r>
              <a:rPr lang="de-DE" sz="1200" b="1" dirty="0">
                <a:latin typeface="Bookman Old Style" pitchFamily="18" charset="0"/>
              </a:rPr>
              <a:t>role=researcher</a:t>
            </a:r>
          </a:p>
          <a:p>
            <a:r>
              <a:rPr lang="de-DE" sz="1200" b="1" dirty="0">
                <a:latin typeface="Bookman Old Style" pitchFamily="18" charset="0"/>
              </a:rPr>
              <a:t>role=project-manager</a:t>
            </a:r>
          </a:p>
        </p:txBody>
      </p:sp>
      <p:sp>
        <p:nvSpPr>
          <p:cNvPr id="18" name="Text Box 37"/>
          <p:cNvSpPr txBox="1">
            <a:spLocks noChangeArrowheads="1"/>
          </p:cNvSpPr>
          <p:nvPr/>
        </p:nvSpPr>
        <p:spPr bwMode="auto">
          <a:xfrm>
            <a:off x="3779838" y="3294063"/>
            <a:ext cx="1720850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b="1">
                <a:latin typeface="Bookman Old Style" pitchFamily="18" charset="0"/>
              </a:rPr>
              <a:t>role=deliverable1.2</a:t>
            </a:r>
          </a:p>
          <a:p>
            <a:r>
              <a:rPr lang="de-DE" sz="1200" b="1">
                <a:latin typeface="Bookman Old Style" pitchFamily="18" charset="0"/>
              </a:rPr>
              <a:t>role=journal article</a:t>
            </a:r>
          </a:p>
          <a:p>
            <a:r>
              <a:rPr lang="de-DE" sz="1200" b="1">
                <a:latin typeface="Bookman Old Style" pitchFamily="18" charset="0"/>
              </a:rPr>
              <a:t>role=public report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6516688" y="2465388"/>
            <a:ext cx="1970087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b="1" dirty="0">
                <a:latin typeface="Bookman Old Style" pitchFamily="18" charset="0"/>
              </a:rPr>
              <a:t>role=author1-institute</a:t>
            </a:r>
          </a:p>
          <a:p>
            <a:r>
              <a:rPr lang="de-DE" sz="1200" b="1" dirty="0">
                <a:latin typeface="Bookman Old Style" pitchFamily="18" charset="0"/>
              </a:rPr>
              <a:t>role=editor</a:t>
            </a:r>
          </a:p>
          <a:p>
            <a:r>
              <a:rPr lang="de-DE" sz="1200" b="1" dirty="0">
                <a:latin typeface="Bookman Old Style" pitchFamily="18" charset="0"/>
              </a:rPr>
              <a:t>role=... ?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877050" y="4949825"/>
            <a:ext cx="1547813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200" b="1" dirty="0">
                <a:latin typeface="Bookman Old Style" pitchFamily="18" charset="0"/>
              </a:rPr>
              <a:t>role=funder</a:t>
            </a:r>
          </a:p>
          <a:p>
            <a:r>
              <a:rPr lang="de-DE" sz="1200" b="1" dirty="0">
                <a:latin typeface="Bookman Old Style" pitchFamily="18" charset="0"/>
              </a:rPr>
              <a:t>role=investigator</a:t>
            </a:r>
          </a:p>
          <a:p>
            <a:r>
              <a:rPr lang="de-DE" sz="1200" b="1" dirty="0">
                <a:latin typeface="Bookman Old Style" pitchFamily="18" charset="0"/>
              </a:rPr>
              <a:t>role=member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CERIF in </a:t>
            </a:r>
            <a:r>
              <a:rPr lang="en-US" dirty="0" err="1" smtClean="0"/>
              <a:t>OpenAIRE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9685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CERIF has been adopted in </a:t>
            </a:r>
            <a:r>
              <a:rPr lang="en-US" dirty="0" err="1" smtClean="0"/>
              <a:t>OpenAIRE</a:t>
            </a:r>
            <a:r>
              <a:rPr lang="en-US" dirty="0" smtClean="0"/>
              <a:t> (second phase) to represent contextual metadata about publications and datasets</a:t>
            </a:r>
          </a:p>
          <a:p>
            <a:r>
              <a:rPr lang="en-US" dirty="0" smtClean="0"/>
              <a:t>CERIF Semantic Layer used to represent relationships with defined semantics</a:t>
            </a:r>
          </a:p>
          <a:p>
            <a:r>
              <a:rPr lang="en-US" dirty="0" smtClean="0"/>
              <a:t>Ability to dynamically inject into the system vocabularies and terms without altering the data model structure</a:t>
            </a:r>
          </a:p>
          <a:p>
            <a:r>
              <a:rPr lang="en-US" dirty="0" smtClean="0"/>
              <a:t>Ability to represent arbitrary funding structures and their connections with publications and data sets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DataCite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9685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International consortium </a:t>
            </a:r>
          </a:p>
          <a:p>
            <a:r>
              <a:rPr lang="en-US" dirty="0" smtClean="0"/>
              <a:t>Aims at making data citable </a:t>
            </a:r>
            <a:r>
              <a:rPr lang="en-US" dirty="0" smtClean="0"/>
              <a:t>in a harmonized, interoperable and persistent </a:t>
            </a:r>
            <a:r>
              <a:rPr lang="en-US" dirty="0" smtClean="0"/>
              <a:t>way</a:t>
            </a:r>
          </a:p>
          <a:p>
            <a:r>
              <a:rPr lang="en-US" dirty="0" smtClean="0"/>
              <a:t>DOIs must be assigned to datasets</a:t>
            </a:r>
          </a:p>
          <a:p>
            <a:r>
              <a:rPr lang="en-US" dirty="0" smtClean="0"/>
              <a:t>Standard </a:t>
            </a:r>
            <a:r>
              <a:rPr lang="en-US" dirty="0" err="1" smtClean="0"/>
              <a:t>DataCite</a:t>
            </a:r>
            <a:r>
              <a:rPr lang="en-US" dirty="0" smtClean="0"/>
              <a:t> metadata format</a:t>
            </a:r>
          </a:p>
          <a:p>
            <a:pPr lvl="1"/>
            <a:r>
              <a:rPr lang="en-US" dirty="0" smtClean="0"/>
              <a:t>Mandatory properties: </a:t>
            </a:r>
            <a:r>
              <a:rPr lang="en-US" dirty="0" smtClean="0"/>
              <a:t>title, authors, publishing year, distributor, </a:t>
            </a:r>
            <a:r>
              <a:rPr lang="en-US" dirty="0" smtClean="0"/>
              <a:t>persistent identifier</a:t>
            </a:r>
          </a:p>
          <a:p>
            <a:pPr lvl="1"/>
            <a:r>
              <a:rPr lang="en-US" dirty="0" smtClean="0"/>
              <a:t>Optional properties, including links to other datasets and publications</a:t>
            </a:r>
          </a:p>
          <a:p>
            <a:r>
              <a:rPr lang="en-US" dirty="0" smtClean="0"/>
              <a:t>Used by many data repositories (e.g. PANGAEA, DANS)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DataCite</a:t>
            </a:r>
            <a:r>
              <a:rPr lang="en-US" dirty="0" smtClean="0"/>
              <a:t> in </a:t>
            </a:r>
            <a:r>
              <a:rPr lang="en-US" dirty="0" err="1" smtClean="0"/>
              <a:t>OpenAIRE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96855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DataCite</a:t>
            </a:r>
            <a:r>
              <a:rPr lang="en-US" dirty="0" smtClean="0"/>
              <a:t> </a:t>
            </a:r>
            <a:r>
              <a:rPr lang="en-US" dirty="0" smtClean="0"/>
              <a:t>will be </a:t>
            </a:r>
            <a:r>
              <a:rPr lang="en-US" dirty="0" smtClean="0"/>
              <a:t>the standard metadata </a:t>
            </a:r>
            <a:r>
              <a:rPr lang="en-US" dirty="0" smtClean="0"/>
              <a:t>used </a:t>
            </a:r>
            <a:r>
              <a:rPr lang="en-US" dirty="0" smtClean="0"/>
              <a:t>by data repository data sources to </a:t>
            </a:r>
            <a:r>
              <a:rPr lang="en-US" dirty="0" smtClean="0"/>
              <a:t>contribute </a:t>
            </a:r>
            <a:r>
              <a:rPr lang="en-US" dirty="0" smtClean="0"/>
              <a:t>content to </a:t>
            </a:r>
            <a:r>
              <a:rPr lang="en-US" dirty="0" err="1" smtClean="0"/>
              <a:t>OpenAIRE</a:t>
            </a:r>
            <a:endParaRPr lang="en-US" dirty="0" smtClean="0"/>
          </a:p>
          <a:p>
            <a:r>
              <a:rPr lang="en-US" dirty="0" err="1" smtClean="0"/>
              <a:t>DataCite</a:t>
            </a:r>
            <a:r>
              <a:rPr lang="en-US" dirty="0" smtClean="0"/>
              <a:t> data elements have been embedded to the </a:t>
            </a:r>
            <a:r>
              <a:rPr lang="en-US" dirty="0" err="1" smtClean="0"/>
              <a:t>OpenAIRE</a:t>
            </a:r>
            <a:r>
              <a:rPr lang="en-US" dirty="0" smtClean="0"/>
              <a:t> data model</a:t>
            </a:r>
          </a:p>
          <a:p>
            <a:r>
              <a:rPr lang="en-US" dirty="0" err="1" smtClean="0"/>
              <a:t>OpenAIRE</a:t>
            </a:r>
            <a:r>
              <a:rPr lang="en-US" dirty="0" smtClean="0"/>
              <a:t> will be able to export dataset metadata as </a:t>
            </a:r>
            <a:r>
              <a:rPr lang="en-US" dirty="0" err="1" smtClean="0"/>
              <a:t>DataCite</a:t>
            </a:r>
            <a:r>
              <a:rPr lang="en-US" dirty="0" smtClean="0"/>
              <a:t> metadata records</a:t>
            </a:r>
          </a:p>
          <a:p>
            <a:r>
              <a:rPr lang="en-US" dirty="0" err="1" smtClean="0"/>
              <a:t>OpenAIRE</a:t>
            </a:r>
            <a:r>
              <a:rPr lang="en-US" dirty="0" smtClean="0"/>
              <a:t> plans to exchange with </a:t>
            </a:r>
            <a:r>
              <a:rPr lang="en-US" dirty="0" err="1" smtClean="0"/>
              <a:t>DataCite</a:t>
            </a:r>
            <a:r>
              <a:rPr lang="en-US" dirty="0" smtClean="0"/>
              <a:t> the following types of data</a:t>
            </a:r>
          </a:p>
          <a:p>
            <a:pPr lvl="1"/>
            <a:r>
              <a:rPr lang="en-US" dirty="0" smtClean="0"/>
              <a:t>Dataset metadata</a:t>
            </a:r>
          </a:p>
          <a:p>
            <a:pPr lvl="1"/>
            <a:r>
              <a:rPr lang="en-US" dirty="0" smtClean="0"/>
              <a:t>Dataset-dataset </a:t>
            </a:r>
            <a:r>
              <a:rPr lang="en-US" dirty="0" smtClean="0"/>
              <a:t>and </a:t>
            </a:r>
            <a:r>
              <a:rPr lang="en-US" dirty="0" smtClean="0"/>
              <a:t>dataset-publication </a:t>
            </a:r>
            <a:r>
              <a:rPr lang="en-US" dirty="0" smtClean="0"/>
              <a:t>relationships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OpenAIREplus</a:t>
            </a:r>
            <a:r>
              <a:rPr lang="en-US" dirty="0" smtClean="0"/>
              <a:t> data model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48073" y="1340768"/>
            <a:ext cx="7668343" cy="5040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Semantic layer entities</a:t>
            </a:r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66750" y="1628800"/>
            <a:ext cx="7810500" cy="15001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3501008"/>
            <a:ext cx="8291264" cy="25922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CERIF Semantic Layer applied for capturing the semantics of relationships and classifications of entities</a:t>
            </a:r>
          </a:p>
          <a:p>
            <a:r>
              <a:rPr lang="en-US" dirty="0" smtClean="0"/>
              <a:t>Ability to represent vocabularies (Scheme) and terms (Class)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 entities</a:t>
            </a:r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6768752" cy="4752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Data sources – provenance relationships</a:t>
            </a:r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3645024"/>
            <a:ext cx="8291264" cy="2592288"/>
          </a:xfrm>
        </p:spPr>
        <p:txBody>
          <a:bodyPr>
            <a:normAutofit/>
          </a:bodyPr>
          <a:lstStyle/>
          <a:p>
            <a:r>
              <a:rPr lang="en-US" dirty="0" smtClean="0"/>
              <a:t>A link to the originating data source is maintained for all entity instances collected and inserted into </a:t>
            </a:r>
            <a:r>
              <a:rPr lang="en-US" dirty="0" err="1" smtClean="0"/>
              <a:t>OpenAIRE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11124" y="1484784"/>
            <a:ext cx="5121751" cy="1983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Modelling</a:t>
            </a:r>
            <a:r>
              <a:rPr lang="en-US" dirty="0" smtClean="0"/>
              <a:t> use cases </a:t>
            </a:r>
            <a:r>
              <a:rPr lang="en-US" dirty="0" smtClean="0"/>
              <a:t>in </a:t>
            </a:r>
            <a:r>
              <a:rPr lang="en-US" dirty="0" err="1" smtClean="0"/>
              <a:t>OpenAIREplus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14401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Representing multiple different funding structures (e.g. </a:t>
            </a:r>
            <a:r>
              <a:rPr lang="en-US" dirty="0" err="1" smtClean="0"/>
              <a:t>fron</a:t>
            </a:r>
            <a:r>
              <a:rPr lang="en-US" dirty="0" smtClean="0"/>
              <a:t> EU and national </a:t>
            </a:r>
            <a:r>
              <a:rPr lang="en-US" dirty="0" err="1" smtClean="0"/>
              <a:t>programmes</a:t>
            </a:r>
            <a:r>
              <a:rPr lang="en-US" dirty="0" smtClean="0"/>
              <a:t>) simultaneously – EU FP7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5735" y="2780928"/>
            <a:ext cx="752674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2903" y="5661248"/>
            <a:ext cx="5778193" cy="60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Introduction / background</a:t>
            </a:r>
          </a:p>
          <a:p>
            <a:pPr lvl="0"/>
            <a:r>
              <a:rPr lang="en-US" dirty="0" smtClean="0"/>
              <a:t>The </a:t>
            </a:r>
            <a:r>
              <a:rPr lang="en-US" dirty="0" err="1" smtClean="0"/>
              <a:t>OpenAIREplus</a:t>
            </a:r>
            <a:r>
              <a:rPr lang="en-US" dirty="0" smtClean="0"/>
              <a:t> information space and data </a:t>
            </a:r>
            <a:r>
              <a:rPr lang="en-US" dirty="0" err="1" smtClean="0"/>
              <a:t>modelling</a:t>
            </a:r>
            <a:r>
              <a:rPr lang="en-US" dirty="0" smtClean="0"/>
              <a:t> requirements </a:t>
            </a:r>
          </a:p>
          <a:p>
            <a:pPr lvl="0"/>
            <a:r>
              <a:rPr lang="en-US" dirty="0" smtClean="0"/>
              <a:t>Reuse of known data models</a:t>
            </a:r>
          </a:p>
          <a:p>
            <a:pPr lvl="1"/>
            <a:r>
              <a:rPr lang="en-US" dirty="0" smtClean="0"/>
              <a:t>CERIF</a:t>
            </a:r>
          </a:p>
          <a:p>
            <a:pPr lvl="1"/>
            <a:r>
              <a:rPr lang="en-US" dirty="0" err="1" smtClean="0"/>
              <a:t>DataCite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 err="1" smtClean="0"/>
              <a:t>OpenAIREplus</a:t>
            </a:r>
            <a:r>
              <a:rPr lang="en-US" dirty="0" smtClean="0"/>
              <a:t> data model </a:t>
            </a:r>
          </a:p>
          <a:p>
            <a:pPr lvl="0"/>
            <a:r>
              <a:rPr lang="en-US" dirty="0" err="1" smtClean="0"/>
              <a:t>Modelling</a:t>
            </a:r>
            <a:r>
              <a:rPr lang="en-US" dirty="0" smtClean="0"/>
              <a:t> use cases within </a:t>
            </a:r>
            <a:r>
              <a:rPr lang="en-US" dirty="0" err="1" smtClean="0"/>
              <a:t>OpenAIREplus</a:t>
            </a:r>
            <a:endParaRPr lang="en-US" dirty="0" smtClean="0"/>
          </a:p>
          <a:p>
            <a:pPr lvl="0"/>
            <a:r>
              <a:rPr lang="en-US" dirty="0" smtClean="0"/>
              <a:t>Summary – conclusions</a:t>
            </a:r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Modelling</a:t>
            </a:r>
            <a:r>
              <a:rPr lang="en-US" dirty="0" smtClean="0"/>
              <a:t> use cases </a:t>
            </a:r>
            <a:r>
              <a:rPr lang="en-US" dirty="0" smtClean="0"/>
              <a:t>in </a:t>
            </a:r>
            <a:r>
              <a:rPr lang="en-US" dirty="0" err="1" smtClean="0"/>
              <a:t>OpenAIREplus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144016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Representing multiple different funding structures (e.g. </a:t>
            </a:r>
            <a:r>
              <a:rPr lang="en-US" dirty="0" err="1" smtClean="0"/>
              <a:t>fron</a:t>
            </a:r>
            <a:r>
              <a:rPr lang="en-US" dirty="0" smtClean="0"/>
              <a:t> EU and national </a:t>
            </a:r>
            <a:r>
              <a:rPr lang="en-US" dirty="0" err="1" smtClean="0"/>
              <a:t>programmes</a:t>
            </a:r>
            <a:r>
              <a:rPr lang="en-US" dirty="0" smtClean="0"/>
              <a:t>) simultaneously – a Greek national funding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013552"/>
            <a:ext cx="7721115" cy="293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Modelling</a:t>
            </a:r>
            <a:r>
              <a:rPr lang="en-US" dirty="0" smtClean="0"/>
              <a:t> use cases in </a:t>
            </a:r>
            <a:r>
              <a:rPr lang="en-US" dirty="0" err="1" smtClean="0"/>
              <a:t>OpenAIREplus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72008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Linking projects to funding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6428" y="2204864"/>
            <a:ext cx="5591144" cy="1750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6428" y="4437112"/>
            <a:ext cx="5591144" cy="1750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 – future work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112568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The </a:t>
            </a:r>
            <a:r>
              <a:rPr lang="en-US" dirty="0" err="1" smtClean="0"/>
              <a:t>OpenAIREplus</a:t>
            </a:r>
            <a:r>
              <a:rPr lang="en-US" dirty="0" smtClean="0"/>
              <a:t> data model has been described – the core of the </a:t>
            </a:r>
            <a:r>
              <a:rPr lang="en-US" dirty="0" err="1" smtClean="0"/>
              <a:t>OpenAIRE</a:t>
            </a:r>
            <a:r>
              <a:rPr lang="en-US" dirty="0" smtClean="0"/>
              <a:t> e-infrastructure.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Designed to address </a:t>
            </a:r>
            <a:r>
              <a:rPr lang="en-US" dirty="0" err="1" smtClean="0"/>
              <a:t>modelling</a:t>
            </a:r>
            <a:r>
              <a:rPr lang="en-US" dirty="0" smtClean="0"/>
              <a:t> of the increasingly complex scientific communications environment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Constantly evolving research environment requires flexibility and adaptability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Advanced functions and services in development – facilitating data </a:t>
            </a:r>
            <a:r>
              <a:rPr lang="en-US" dirty="0" err="1" smtClean="0"/>
              <a:t>curation</a:t>
            </a:r>
            <a:r>
              <a:rPr lang="en-US" dirty="0" smtClean="0"/>
              <a:t>, coping with data interference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info:</a:t>
            </a:r>
          </a:p>
          <a:p>
            <a:pPr algn="ctr">
              <a:buNone/>
            </a:pPr>
            <a:r>
              <a:rPr lang="en-GB" sz="2400" u="sng" dirty="0" err="1" smtClean="0"/>
              <a:t>paolo.manghi</a:t>
            </a:r>
            <a:r>
              <a:rPr lang="en-GB" sz="2400" u="sng" dirty="0" smtClean="0"/>
              <a:t> AT isti.cnr.it</a:t>
            </a:r>
            <a:endParaRPr lang="en-GB" sz="2400" u="sng" dirty="0" smtClean="0"/>
          </a:p>
          <a:p>
            <a:pPr algn="ctr">
              <a:buNone/>
            </a:pPr>
            <a:r>
              <a:rPr lang="en-GB" sz="2400" u="sng" dirty="0" smtClean="0"/>
              <a:t> </a:t>
            </a:r>
            <a:r>
              <a:rPr lang="en-GB" sz="2400" u="sng" dirty="0" err="1" smtClean="0"/>
              <a:t>nhoussos</a:t>
            </a:r>
            <a:r>
              <a:rPr lang="en-GB" sz="2400" u="sng" dirty="0" smtClean="0"/>
              <a:t> AT ekt.gr</a:t>
            </a:r>
          </a:p>
          <a:p>
            <a:pPr algn="ctr">
              <a:buNone/>
            </a:pPr>
            <a:r>
              <a:rPr lang="en-GB" sz="2400" u="sng" dirty="0" err="1" smtClean="0"/>
              <a:t>m</a:t>
            </a:r>
            <a:r>
              <a:rPr lang="en-GB" sz="2400" u="sng" dirty="0" err="1" smtClean="0"/>
              <a:t>arko.mikulicic</a:t>
            </a:r>
            <a:r>
              <a:rPr lang="en-GB" sz="2400" u="sng" dirty="0" smtClean="0"/>
              <a:t> </a:t>
            </a:r>
            <a:r>
              <a:rPr lang="en-GB" sz="2400" u="sng" dirty="0" smtClean="0"/>
              <a:t>AT isti.cnr.it</a:t>
            </a:r>
          </a:p>
          <a:p>
            <a:pPr algn="ctr">
              <a:buNone/>
            </a:pPr>
            <a:r>
              <a:rPr lang="en-GB" sz="2400" u="sng" dirty="0" smtClean="0"/>
              <a:t>brigitte.joerg</a:t>
            </a:r>
            <a:r>
              <a:rPr lang="en-GB" sz="2400" u="sng" dirty="0" smtClean="0"/>
              <a:t>@</a:t>
            </a:r>
            <a:r>
              <a:rPr lang="en-GB" sz="2400" u="sng" dirty="0" smtClean="0"/>
              <a:t>gmail.com</a:t>
            </a:r>
            <a:endParaRPr lang="en-GB" sz="2400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Metadata in </a:t>
            </a:r>
            <a:br>
              <a:rPr lang="en-US" dirty="0" smtClean="0"/>
            </a:br>
            <a:r>
              <a:rPr lang="en-US" dirty="0" smtClean="0"/>
              <a:t>scholarly communication systems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Metadata in scholarly communication systems: describes mainly publications typically using variants of Dublin Core, MARC or MODS.</a:t>
            </a:r>
          </a:p>
          <a:p>
            <a:r>
              <a:rPr lang="en-US" dirty="0" smtClean="0"/>
              <a:t>Flat metadata structures with limited facilities (e.g. links to authority files) to represent relationships among entities </a:t>
            </a:r>
          </a:p>
          <a:p>
            <a:r>
              <a:rPr lang="en-US" dirty="0" smtClean="0"/>
              <a:t>For example, linking publication and </a:t>
            </a:r>
            <a:r>
              <a:rPr lang="en-US" dirty="0" err="1" smtClean="0"/>
              <a:t>organisation</a:t>
            </a:r>
            <a:r>
              <a:rPr lang="en-US" dirty="0" smtClean="0"/>
              <a:t> (e.g. in roles publisher, author affiliation, </a:t>
            </a:r>
            <a:r>
              <a:rPr lang="en-US" dirty="0" err="1" smtClean="0"/>
              <a:t>commisioner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Emerging metadata needs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11256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Two emerging requirements ask for more sophisticated metadata solutions:</a:t>
            </a:r>
          </a:p>
          <a:p>
            <a:pPr lvl="1"/>
            <a:r>
              <a:rPr lang="en-US" dirty="0" smtClean="0"/>
              <a:t>Metadata needs to describe also data sets (heterogeneous, more </a:t>
            </a:r>
            <a:r>
              <a:rPr lang="en-US" dirty="0" smtClean="0"/>
              <a:t>complex than publications) </a:t>
            </a:r>
            <a:endParaRPr lang="en-US" dirty="0" smtClean="0"/>
          </a:p>
          <a:p>
            <a:pPr lvl="1"/>
            <a:r>
              <a:rPr lang="en-US" dirty="0" smtClean="0"/>
              <a:t>Contextual metadata is highly important </a:t>
            </a:r>
            <a:r>
              <a:rPr lang="en-US" dirty="0" smtClean="0"/>
              <a:t>– need for relationships </a:t>
            </a:r>
            <a:r>
              <a:rPr lang="en-US" dirty="0" smtClean="0"/>
              <a:t>of publications and data sets with projects, funding </a:t>
            </a:r>
            <a:r>
              <a:rPr lang="en-US" dirty="0" err="1" smtClean="0"/>
              <a:t>programmes</a:t>
            </a:r>
            <a:r>
              <a:rPr lang="en-US" dirty="0" smtClean="0"/>
              <a:t>, </a:t>
            </a:r>
            <a:r>
              <a:rPr lang="en-US" dirty="0" err="1" smtClean="0"/>
              <a:t>organisations</a:t>
            </a:r>
            <a:r>
              <a:rPr lang="en-US" dirty="0" smtClean="0"/>
              <a:t>, etc. to provide more sophisticated services to the end user</a:t>
            </a:r>
          </a:p>
          <a:p>
            <a:r>
              <a:rPr lang="en-US" dirty="0" err="1" smtClean="0"/>
              <a:t>OpenAIRE</a:t>
            </a:r>
            <a:r>
              <a:rPr lang="en-US" dirty="0" smtClean="0"/>
              <a:t> </a:t>
            </a:r>
            <a:r>
              <a:rPr lang="en-US" dirty="0" smtClean="0"/>
              <a:t>(2</a:t>
            </a:r>
            <a:r>
              <a:rPr lang="en-US" baseline="30000" dirty="0" smtClean="0"/>
              <a:t>nd</a:t>
            </a:r>
            <a:r>
              <a:rPr lang="en-US" dirty="0" smtClean="0"/>
              <a:t> phase) needs </a:t>
            </a:r>
            <a:r>
              <a:rPr lang="en-US" dirty="0" smtClean="0"/>
              <a:t>to address both these challenges!</a:t>
            </a:r>
          </a:p>
          <a:p>
            <a:r>
              <a:rPr lang="en-US" dirty="0" smtClean="0"/>
              <a:t>Approach: Reuse existing data </a:t>
            </a:r>
            <a:r>
              <a:rPr lang="en-US" dirty="0" err="1" smtClean="0"/>
              <a:t>modelling</a:t>
            </a:r>
            <a:r>
              <a:rPr lang="en-US" dirty="0" smtClean="0"/>
              <a:t> approaches and standards</a:t>
            </a:r>
          </a:p>
          <a:p>
            <a:pPr lvl="1"/>
            <a:r>
              <a:rPr lang="en-US" dirty="0" smtClean="0"/>
              <a:t>CERIF</a:t>
            </a:r>
          </a:p>
          <a:p>
            <a:pPr lvl="1"/>
            <a:r>
              <a:rPr lang="en-US" dirty="0" err="1" smtClean="0"/>
              <a:t>DataCite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OpenAIRE</a:t>
            </a:r>
            <a:r>
              <a:rPr lang="en-US" dirty="0" smtClean="0"/>
              <a:t> e-infrastructure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phase (in operation since 2010): </a:t>
            </a:r>
            <a:r>
              <a:rPr lang="en-GB" dirty="0" smtClean="0"/>
              <a:t>a central point of access to </a:t>
            </a:r>
            <a:r>
              <a:rPr lang="en-GB" dirty="0" smtClean="0"/>
              <a:t>OA publications </a:t>
            </a:r>
            <a:r>
              <a:rPr lang="en-GB" dirty="0" smtClean="0"/>
              <a:t>funded by the </a:t>
            </a:r>
            <a:r>
              <a:rPr lang="en-GB" dirty="0" smtClean="0"/>
              <a:t>EU FP7 projects </a:t>
            </a:r>
            <a:r>
              <a:rPr lang="en-GB" dirty="0" smtClean="0"/>
              <a:t>in a range of thematic areas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phase (</a:t>
            </a:r>
            <a:r>
              <a:rPr lang="en-US" dirty="0" err="1" smtClean="0"/>
              <a:t>OpenAIREplus</a:t>
            </a:r>
            <a:r>
              <a:rPr lang="en-US" dirty="0" smtClean="0"/>
              <a:t> project)</a:t>
            </a:r>
          </a:p>
          <a:p>
            <a:pPr lvl="1"/>
            <a:r>
              <a:rPr lang="en-GB" dirty="0" smtClean="0"/>
              <a:t>include </a:t>
            </a:r>
            <a:r>
              <a:rPr lang="en-GB" dirty="0" smtClean="0"/>
              <a:t>metadata describing data sets and their semantic links to publications </a:t>
            </a:r>
            <a:endParaRPr lang="en-GB" dirty="0" smtClean="0"/>
          </a:p>
          <a:p>
            <a:pPr lvl="1"/>
            <a:r>
              <a:rPr lang="en-GB" dirty="0" smtClean="0"/>
              <a:t>incorporate </a:t>
            </a:r>
            <a:r>
              <a:rPr lang="en-GB" dirty="0" smtClean="0"/>
              <a:t>research output produced all over Europe through any type of </a:t>
            </a:r>
            <a:r>
              <a:rPr lang="en-GB" dirty="0" smtClean="0"/>
              <a:t>funding (not </a:t>
            </a:r>
            <a:r>
              <a:rPr lang="en-GB" dirty="0" smtClean="0"/>
              <a:t>restricted to EU </a:t>
            </a:r>
            <a:r>
              <a:rPr lang="en-GB" dirty="0" smtClean="0"/>
              <a:t>FP) </a:t>
            </a:r>
            <a:r>
              <a:rPr lang="en-GB" dirty="0" smtClean="0"/>
              <a:t>including linking of outputs </a:t>
            </a:r>
            <a:r>
              <a:rPr lang="en-GB" dirty="0" smtClean="0"/>
              <a:t>and projects with </a:t>
            </a:r>
            <a:r>
              <a:rPr lang="en-GB" dirty="0" smtClean="0"/>
              <a:t>funding programmes</a:t>
            </a:r>
            <a:endParaRPr lang="en-US" dirty="0" smtClean="0"/>
          </a:p>
          <a:p>
            <a:r>
              <a:rPr lang="en-US" dirty="0" smtClean="0"/>
              <a:t>Substantial upgrade of the data model required to address these challenges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OpenAIREplus</a:t>
            </a:r>
            <a:r>
              <a:rPr lang="en-US" dirty="0" smtClean="0"/>
              <a:t> information space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91264" cy="4525963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Includes </a:t>
            </a:r>
            <a:r>
              <a:rPr lang="en-GB" dirty="0" smtClean="0"/>
              <a:t>entities such as publications, datasets, projects, licenses, </a:t>
            </a:r>
            <a:r>
              <a:rPr lang="en-GB" dirty="0" smtClean="0"/>
              <a:t>persons, </a:t>
            </a:r>
            <a:r>
              <a:rPr lang="en-GB" dirty="0" smtClean="0"/>
              <a:t>data </a:t>
            </a:r>
            <a:r>
              <a:rPr lang="en-GB" dirty="0" smtClean="0"/>
              <a:t>sources, organizations, funding programmes. </a:t>
            </a:r>
          </a:p>
          <a:p>
            <a:r>
              <a:rPr lang="en-GB" dirty="0" smtClean="0"/>
              <a:t>Captures semantics relationships </a:t>
            </a:r>
            <a:r>
              <a:rPr lang="en-US" dirty="0" smtClean="0"/>
              <a:t>among entities</a:t>
            </a:r>
          </a:p>
          <a:p>
            <a:r>
              <a:rPr lang="en-US" dirty="0" smtClean="0"/>
              <a:t>Data collection from various data source types:</a:t>
            </a:r>
          </a:p>
          <a:p>
            <a:pPr lvl="1"/>
            <a:r>
              <a:rPr lang="en-US" dirty="0" smtClean="0"/>
              <a:t>Publication repositories</a:t>
            </a:r>
          </a:p>
          <a:p>
            <a:pPr lvl="1"/>
            <a:r>
              <a:rPr lang="en-US" dirty="0" smtClean="0"/>
              <a:t>Data repositories</a:t>
            </a:r>
          </a:p>
          <a:p>
            <a:pPr lvl="1"/>
            <a:r>
              <a:rPr lang="en-US" dirty="0" smtClean="0"/>
              <a:t>CRIS systems</a:t>
            </a:r>
          </a:p>
          <a:p>
            <a:pPr lvl="1"/>
            <a:r>
              <a:rPr lang="en-US" dirty="0" smtClean="0"/>
              <a:t>Entity registries (e.g. ORCID, CORDA, </a:t>
            </a:r>
            <a:r>
              <a:rPr lang="en-US" dirty="0" err="1" smtClean="0"/>
              <a:t>OpenDOAR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dirty="0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OpenAIREplus</a:t>
            </a:r>
            <a:r>
              <a:rPr lang="en-US" dirty="0" smtClean="0"/>
              <a:t> services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Services to end-users</a:t>
            </a:r>
          </a:p>
          <a:p>
            <a:pPr lvl="1"/>
            <a:r>
              <a:rPr lang="en-US" dirty="0" smtClean="0"/>
              <a:t>Researchers</a:t>
            </a:r>
          </a:p>
          <a:p>
            <a:pPr lvl="1"/>
            <a:r>
              <a:rPr lang="en-US" dirty="0" smtClean="0"/>
              <a:t>Data source managers</a:t>
            </a:r>
          </a:p>
          <a:p>
            <a:pPr lvl="1"/>
            <a:r>
              <a:rPr lang="en-US" dirty="0" smtClean="0"/>
              <a:t>Project coordinators</a:t>
            </a:r>
            <a:endParaRPr lang="en-US" dirty="0" smtClean="0"/>
          </a:p>
          <a:p>
            <a:pPr lvl="1"/>
            <a:r>
              <a:rPr lang="en-US" dirty="0" smtClean="0"/>
              <a:t>Funding agencies</a:t>
            </a:r>
            <a:endParaRPr lang="en-US" dirty="0" smtClean="0"/>
          </a:p>
          <a:p>
            <a:r>
              <a:rPr lang="en-US" dirty="0" smtClean="0"/>
              <a:t>Services to applications</a:t>
            </a:r>
          </a:p>
          <a:p>
            <a:pPr lvl="1"/>
            <a:r>
              <a:rPr lang="en-US" dirty="0" smtClean="0"/>
              <a:t>APIs</a:t>
            </a:r>
          </a:p>
          <a:p>
            <a:pPr lvl="1"/>
            <a:r>
              <a:rPr lang="en-US" dirty="0" smtClean="0"/>
              <a:t>Data retrieval in standard data formats (CERIF XML, </a:t>
            </a:r>
            <a:r>
              <a:rPr lang="en-US" dirty="0" err="1" smtClean="0"/>
              <a:t>DataCite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Reusing known data models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CERIF</a:t>
            </a:r>
          </a:p>
          <a:p>
            <a:pPr lvl="1"/>
            <a:r>
              <a:rPr lang="en-US" dirty="0" smtClean="0"/>
              <a:t>Common European Research Information Format</a:t>
            </a:r>
          </a:p>
          <a:p>
            <a:r>
              <a:rPr lang="en-US" dirty="0" err="1" smtClean="0"/>
              <a:t>DataCite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6th Metadata and Semantics Research Conference (MTSR 2012), Cadiz, 28-30 November 2012</a:t>
            </a:r>
            <a:endParaRPr lang="el-GR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rmAutofit/>
          </a:bodyPr>
          <a:lstStyle/>
          <a:p>
            <a:r>
              <a:rPr lang="en-US" dirty="0" smtClean="0"/>
              <a:t>CERIF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32859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Conceptual </a:t>
            </a:r>
            <a:r>
              <a:rPr lang="en-US" dirty="0" smtClean="0"/>
              <a:t>model, </a:t>
            </a:r>
            <a:r>
              <a:rPr lang="en-US" dirty="0" smtClean="0"/>
              <a:t>mostly used in the </a:t>
            </a:r>
            <a:r>
              <a:rPr lang="en-US" dirty="0" smtClean="0"/>
              <a:t>research domain</a:t>
            </a:r>
          </a:p>
          <a:p>
            <a:pPr lvl="1"/>
            <a:r>
              <a:rPr lang="en-US" dirty="0" smtClean="0"/>
              <a:t>Maintained by euroCRIS - used by 100s of institutional and national systems in Europe and beyond</a:t>
            </a:r>
          </a:p>
          <a:p>
            <a:pPr lvl="1"/>
            <a:r>
              <a:rPr lang="en-US" dirty="0" smtClean="0"/>
              <a:t>Other </a:t>
            </a:r>
            <a:r>
              <a:rPr lang="en-US" dirty="0" smtClean="0"/>
              <a:t>application domains exist in the industry and the public sector</a:t>
            </a:r>
          </a:p>
          <a:p>
            <a:r>
              <a:rPr lang="en-US" dirty="0" smtClean="0"/>
              <a:t>Clear separation of syntax and semantics</a:t>
            </a:r>
          </a:p>
          <a:p>
            <a:r>
              <a:rPr lang="en-US" dirty="0" smtClean="0"/>
              <a:t>Explicit definition of </a:t>
            </a:r>
            <a:r>
              <a:rPr lang="en-US" dirty="0" smtClean="0"/>
              <a:t>the semantic of relationships among entities</a:t>
            </a:r>
          </a:p>
          <a:p>
            <a:r>
              <a:rPr lang="en-US" dirty="0" smtClean="0"/>
              <a:t>Temporal aspects of relationships captured</a:t>
            </a:r>
          </a:p>
          <a:p>
            <a:r>
              <a:rPr lang="en-US" dirty="0" smtClean="0"/>
              <a:t>Many </a:t>
            </a:r>
            <a:r>
              <a:rPr lang="en-US" dirty="0" smtClean="0"/>
              <a:t>data </a:t>
            </a:r>
            <a:r>
              <a:rPr lang="en-US" dirty="0" smtClean="0"/>
              <a:t>properties represented as semantic relationships – not rigid data </a:t>
            </a:r>
            <a:r>
              <a:rPr lang="en-US" dirty="0" smtClean="0"/>
              <a:t>fields</a:t>
            </a:r>
          </a:p>
          <a:p>
            <a:r>
              <a:rPr lang="en-US" dirty="0" smtClean="0"/>
              <a:t>Inherent support for multi-</a:t>
            </a:r>
            <a:r>
              <a:rPr lang="en-US" dirty="0" err="1" smtClean="0"/>
              <a:t>linguality</a:t>
            </a:r>
            <a:r>
              <a:rPr lang="en-US" dirty="0" smtClean="0"/>
              <a:t> </a:t>
            </a:r>
            <a:r>
              <a:rPr lang="en-US" dirty="0" smtClean="0"/>
              <a:t>(field values in different languages)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/>
            <a:endParaRPr lang="el-GR" dirty="0" smtClean="0"/>
          </a:p>
          <a:p>
            <a:endParaRPr lang="el-GR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99592" y="6453336"/>
            <a:ext cx="7488832" cy="365125"/>
          </a:xfrm>
        </p:spPr>
        <p:txBody>
          <a:bodyPr/>
          <a:lstStyle/>
          <a:p>
            <a:r>
              <a:rPr lang="en-US" smtClean="0"/>
              <a:t>6th Metadata and Semantics Research Conference (MTSR 2012), Cadiz, 28-30 November 2012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1309</Words>
  <Application>Microsoft Office PowerPoint</Application>
  <PresentationFormat>On-screen Show (4:3)</PresentationFormat>
  <Paragraphs>194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The Data Model of the OpenAIRE Scientific Communication e-Infrastructure </vt:lpstr>
      <vt:lpstr>Agenda</vt:lpstr>
      <vt:lpstr>Metadata in  scholarly communication systems</vt:lpstr>
      <vt:lpstr>Emerging metadata needs</vt:lpstr>
      <vt:lpstr>The OpenAIRE e-infrastructure</vt:lpstr>
      <vt:lpstr>The OpenAIREplus information space</vt:lpstr>
      <vt:lpstr>OpenAIREplus services</vt:lpstr>
      <vt:lpstr>Reusing known data models</vt:lpstr>
      <vt:lpstr>CERIF</vt:lpstr>
      <vt:lpstr>CERIF Semantic Layer</vt:lpstr>
      <vt:lpstr>CERIF Semantic Layer example</vt:lpstr>
      <vt:lpstr>CERIF in OpenAIRE</vt:lpstr>
      <vt:lpstr>DataCite</vt:lpstr>
      <vt:lpstr>DataCite in OpenAIRE</vt:lpstr>
      <vt:lpstr>The OpenAIREplus data model</vt:lpstr>
      <vt:lpstr>Semantic layer entities</vt:lpstr>
      <vt:lpstr>Result entities</vt:lpstr>
      <vt:lpstr>Data sources – provenance relationships</vt:lpstr>
      <vt:lpstr>Modelling use cases in OpenAIREplus</vt:lpstr>
      <vt:lpstr>Modelling use cases in OpenAIREplus</vt:lpstr>
      <vt:lpstr>Modelling use cases in OpenAIREplus</vt:lpstr>
      <vt:lpstr>Summary – future work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nhoussos</dc:creator>
  <cp:lastModifiedBy>nhoussos</cp:lastModifiedBy>
  <cp:revision>208</cp:revision>
  <dcterms:created xsi:type="dcterms:W3CDTF">2011-09-20T08:37:29Z</dcterms:created>
  <dcterms:modified xsi:type="dcterms:W3CDTF">2012-11-28T08:37:31Z</dcterms:modified>
</cp:coreProperties>
</file>