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64" r:id="rId4"/>
    <p:sldId id="288" r:id="rId5"/>
    <p:sldId id="289" r:id="rId6"/>
    <p:sldId id="290" r:id="rId7"/>
    <p:sldId id="265" r:id="rId8"/>
    <p:sldId id="291" r:id="rId9"/>
    <p:sldId id="283" r:id="rId10"/>
    <p:sldId id="292" r:id="rId11"/>
    <p:sldId id="293" r:id="rId12"/>
    <p:sldId id="294" r:id="rId13"/>
    <p:sldId id="296" r:id="rId14"/>
    <p:sldId id="295" r:id="rId15"/>
    <p:sldId id="297" r:id="rId16"/>
    <p:sldId id="298" r:id="rId17"/>
    <p:sldId id="299" r:id="rId18"/>
    <p:sldId id="300" r:id="rId19"/>
    <p:sldId id="304" r:id="rId20"/>
    <p:sldId id="305" r:id="rId21"/>
    <p:sldId id="278" r:id="rId22"/>
    <p:sldId id="26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6" y="-102"/>
      </p:cViewPr>
      <p:guideLst>
        <p:guide orient="horz" pos="8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D7A65-4528-4D2D-9273-819F6A48D089}" type="datetimeFigureOut">
              <a:rPr lang="el-GR" smtClean="0"/>
              <a:pPr/>
              <a:t>13/7/2012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F146-D5DB-4524-B2C0-A49BF4235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F1B4-4AD6-41F5-8F1F-CB2CBB2FA99E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FE8B-FB1C-4E23-9D63-B7BC93313D94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36E7-CA4D-45ED-A63A-0742708C4A23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973-AF0F-4364-BAA1-A11FC5183911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228E-D862-4308-8C71-E13EDE6B6B62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1788-A514-4D6B-BDFF-439601382D7A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5793-8AE9-4407-951C-3EA48A43FCDA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510E-09D9-46A1-BDC7-7897619C8A71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A620-86F0-4C43-917F-C073DE908E3D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A2C3-4B65-4027-94CF-08457B5A3D11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A9D2-DEC7-47FB-A099-5E440DCBE052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D11B-75F9-4EDB-B7D5-88F9E392A994}" type="datetime1">
              <a:rPr lang="el-GR" smtClean="0"/>
              <a:pPr/>
              <a:t>13/7/2012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jp2k-distill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dpoo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stamatis@ekt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edulll.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094879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Implementing a funder repository </a:t>
            </a:r>
            <a:br>
              <a:rPr lang="en-US" sz="4000" dirty="0" smtClean="0"/>
            </a:br>
            <a:r>
              <a:rPr lang="en-US" sz="4000" dirty="0" smtClean="0"/>
              <a:t>with heterogeneous material </a:t>
            </a:r>
            <a:br>
              <a:rPr lang="en-US" sz="4000" dirty="0" smtClean="0"/>
            </a:br>
            <a:r>
              <a:rPr lang="en-US" sz="4000" dirty="0" smtClean="0"/>
              <a:t>and advanced presentation capabilities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8414" y="3018145"/>
            <a:ext cx="72471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ea typeface="Verdana" pitchFamily="34" charset="0"/>
                <a:cs typeface="Verdana" pitchFamily="34" charset="0"/>
              </a:rPr>
              <a:t>Ioanna-Ourania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Stathopoulou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Nikos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Houssos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Panagiotis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Stathopoulos,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Despina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Hardouveli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Alexandra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Roubani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ea typeface="Verdana" pitchFamily="34" charset="0"/>
                <a:cs typeface="Verdana" pitchFamily="34" charset="0"/>
              </a:rPr>
              <a:t>Alexandros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Soumplis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Chrysostomos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Nanakos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National Documentation Centre / National Hellenic Research Foundation, Greece</a:t>
            </a:r>
          </a:p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2160240" cy="108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2" descr="Edull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941168"/>
            <a:ext cx="4320480" cy="102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DSpace</a:t>
            </a:r>
            <a:r>
              <a:rPr lang="en-US" dirty="0" smtClean="0"/>
              <a:t> extensions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Submission form enhancements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User-friendly browsing (</a:t>
            </a:r>
            <a:r>
              <a:rPr lang="en-US" dirty="0" err="1" smtClean="0"/>
              <a:t>tagcloud</a:t>
            </a:r>
            <a:r>
              <a:rPr lang="en-US" dirty="0" smtClean="0"/>
              <a:t>, image-based type browsing)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Embedding  of video files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Online reading / streaming of text material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Submission form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Simplify procedure, fewer steps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Enter metadata and upload multiple files from single form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Subsequently edit metadata from submission form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Multi-lingual controlled vocabularies with user-friendly values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Various new widgets (e.g. language selection for fields, name processing)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892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User-friendly browsing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Tag cloud for subjects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Configurable from dspace.dfg – can be used for any other field indexed for browsing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Image-based browsing for content types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Configurable tag cloud (examples)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# </a:t>
            </a:r>
            <a:r>
              <a:rPr lang="en-US" dirty="0" smtClean="0"/>
              <a:t>Select the browse index to create a tag cloud for in the home page</a:t>
            </a:r>
            <a:br>
              <a:rPr lang="en-US" dirty="0" smtClean="0"/>
            </a:br>
            <a:r>
              <a:rPr lang="en-US" dirty="0" smtClean="0"/>
              <a:t># Possible values: any of the browse indices </a:t>
            </a:r>
            <a:br>
              <a:rPr lang="en-US" dirty="0" smtClean="0"/>
            </a:br>
            <a:r>
              <a:rPr lang="en-US" dirty="0" err="1" smtClean="0"/>
              <a:t>webui.tagcloud.home.bindex</a:t>
            </a:r>
            <a:r>
              <a:rPr lang="en-US" dirty="0" smtClean="0"/>
              <a:t> = subject</a:t>
            </a:r>
            <a:br>
              <a:rPr lang="en-US" dirty="0" smtClean="0"/>
            </a:br>
            <a:r>
              <a:rPr lang="en-US" dirty="0" smtClean="0"/>
              <a:t>#</a:t>
            </a:r>
            <a:br>
              <a:rPr lang="en-US" dirty="0" smtClean="0"/>
            </a:br>
            <a:r>
              <a:rPr lang="en-US" dirty="0" smtClean="0"/>
              <a:t># Select the total tags to show</a:t>
            </a:r>
            <a:br>
              <a:rPr lang="en-US" dirty="0" smtClean="0"/>
            </a:br>
            <a:r>
              <a:rPr lang="en-US" dirty="0" smtClean="0"/>
              <a:t># Possible values: any integer from 1 to infinity</a:t>
            </a:r>
            <a:br>
              <a:rPr lang="en-US" dirty="0" smtClean="0"/>
            </a:br>
            <a:r>
              <a:rPr lang="en-US" dirty="0" err="1" smtClean="0"/>
              <a:t>webui.tagcloud.home.maxtags</a:t>
            </a:r>
            <a:r>
              <a:rPr lang="en-US" dirty="0" smtClean="0"/>
              <a:t> = 50</a:t>
            </a:r>
            <a:br>
              <a:rPr lang="en-US" dirty="0" smtClean="0"/>
            </a:br>
            <a:r>
              <a:rPr lang="en-US" dirty="0" smtClean="0"/>
              <a:t>#</a:t>
            </a:r>
            <a:br>
              <a:rPr lang="en-US" dirty="0" smtClean="0"/>
            </a:br>
            <a:r>
              <a:rPr lang="en-US" dirty="0" smtClean="0"/>
              <a:t># Should display the score next to each tag?</a:t>
            </a:r>
            <a:br>
              <a:rPr lang="en-US" dirty="0" smtClean="0"/>
            </a:br>
            <a:r>
              <a:rPr lang="en-US" dirty="0" smtClean="0"/>
              <a:t># Possible values: true | false</a:t>
            </a:r>
            <a:br>
              <a:rPr lang="en-US" dirty="0" smtClean="0"/>
            </a:br>
            <a:r>
              <a:rPr lang="en-US" dirty="0" err="1" smtClean="0"/>
              <a:t>webui.tagcloud.home.showscore</a:t>
            </a:r>
            <a:r>
              <a:rPr lang="en-US" dirty="0" smtClean="0"/>
              <a:t> = false</a:t>
            </a:r>
            <a:br>
              <a:rPr lang="en-US" dirty="0" smtClean="0"/>
            </a:br>
            <a:r>
              <a:rPr lang="en-US" dirty="0" smtClean="0"/>
              <a:t>#</a:t>
            </a:r>
            <a:br>
              <a:rPr lang="en-US" dirty="0" smtClean="0"/>
            </a:br>
            <a:r>
              <a:rPr lang="en-US" dirty="0" smtClean="0"/>
              <a:t># The score that tags with lower than that will not appear in the rag cloud</a:t>
            </a:r>
            <a:br>
              <a:rPr lang="en-US" dirty="0" smtClean="0"/>
            </a:br>
            <a:r>
              <a:rPr lang="en-US" dirty="0" smtClean="0"/>
              <a:t># Possible values: any integer from 1 to infinity</a:t>
            </a:r>
            <a:br>
              <a:rPr lang="en-US" dirty="0" smtClean="0"/>
            </a:br>
            <a:r>
              <a:rPr lang="en-US" dirty="0" err="1" smtClean="0"/>
              <a:t>webui.tagcloud.home.cutlevel</a:t>
            </a:r>
            <a:r>
              <a:rPr lang="en-US" dirty="0" smtClean="0"/>
              <a:t> = 5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Embedding video files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H.264 </a:t>
            </a:r>
            <a:r>
              <a:rPr lang="en-US" dirty="0" err="1" smtClean="0"/>
              <a:t>enconding</a:t>
            </a:r>
            <a:r>
              <a:rPr lang="en-US" dirty="0" smtClean="0"/>
              <a:t> using a F4V video file container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Video stream provided by </a:t>
            </a:r>
            <a:r>
              <a:rPr lang="en-US" dirty="0" err="1" smtClean="0"/>
              <a:t>Woowza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Flowplayer</a:t>
            </a:r>
            <a:r>
              <a:rPr lang="en-US" dirty="0" smtClean="0"/>
              <a:t> selected from embedding video on metadata record page on repository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Video-related fields included to the metadata submission/edit form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Online reader for text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No need to download big files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Bookmarking/sharing at the page level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User access statistics at the page level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Compatible with </a:t>
            </a:r>
            <a:r>
              <a:rPr lang="en-US" dirty="0" err="1" smtClean="0"/>
              <a:t>multitouch</a:t>
            </a:r>
            <a:r>
              <a:rPr lang="en-US" dirty="0" smtClean="0"/>
              <a:t> interfaces / tablets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Based on the Internet Archive Book Reader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Pages are JPEG2000 files served by an image server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Sophisticated infrastructure for back-end processing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reader backend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Two-tier backend: </a:t>
            </a:r>
          </a:p>
          <a:p>
            <a:pPr lvl="1"/>
            <a:r>
              <a:rPr lang="en-US" dirty="0" smtClean="0"/>
              <a:t>content delivery and </a:t>
            </a:r>
          </a:p>
          <a:p>
            <a:pPr lvl="1"/>
            <a:r>
              <a:rPr lang="en-US" dirty="0" smtClean="0"/>
              <a:t>content transformation </a:t>
            </a:r>
          </a:p>
          <a:p>
            <a:r>
              <a:rPr lang="en-US" dirty="0" smtClean="0"/>
              <a:t>Content delivery:</a:t>
            </a:r>
          </a:p>
          <a:p>
            <a:pPr lvl="1"/>
            <a:r>
              <a:rPr lang="en-US" dirty="0" err="1" smtClean="0"/>
              <a:t>Nginx</a:t>
            </a:r>
            <a:r>
              <a:rPr lang="en-US" dirty="0" smtClean="0"/>
              <a:t>/Varnish load balancer/caching to 2 node tomcat/</a:t>
            </a:r>
            <a:r>
              <a:rPr lang="en-US" dirty="0" err="1" smtClean="0"/>
              <a:t>djatoka</a:t>
            </a:r>
            <a:r>
              <a:rPr lang="en-US" dirty="0" smtClean="0"/>
              <a:t> cluster serving JPEG2000 over a shared SAN storage and </a:t>
            </a:r>
            <a:r>
              <a:rPr lang="en-US" dirty="0" err="1" smtClean="0"/>
              <a:t>utilising</a:t>
            </a:r>
            <a:r>
              <a:rPr lang="en-US" dirty="0" smtClean="0"/>
              <a:t> a 3 node </a:t>
            </a:r>
            <a:r>
              <a:rPr lang="en-US" dirty="0" err="1" smtClean="0"/>
              <a:t>Postgres</a:t>
            </a:r>
            <a:r>
              <a:rPr lang="en-US" dirty="0" smtClean="0"/>
              <a:t> 9 cluster</a:t>
            </a:r>
          </a:p>
          <a:p>
            <a:r>
              <a:rPr lang="en-US" dirty="0" smtClean="0"/>
              <a:t>Content transformation</a:t>
            </a:r>
          </a:p>
          <a:p>
            <a:pPr lvl="1"/>
            <a:r>
              <a:rPr lang="en-US" dirty="0" smtClean="0"/>
              <a:t>“Shadow” backend with specialized multithreaded content types transformation server</a:t>
            </a:r>
          </a:p>
          <a:p>
            <a:pPr lvl="2"/>
            <a:r>
              <a:rPr lang="en-US" dirty="0" smtClean="0"/>
              <a:t>After transformation content copied to the delivery backend</a:t>
            </a:r>
          </a:p>
          <a:p>
            <a:pPr lvl="1"/>
            <a:r>
              <a:rPr lang="en-US" dirty="0" smtClean="0"/>
              <a:t>Interfaced to OJS/</a:t>
            </a:r>
            <a:r>
              <a:rPr lang="en-US" dirty="0" err="1" smtClean="0"/>
              <a:t>Dspace</a:t>
            </a:r>
            <a:endParaRPr lang="en-US" dirty="0" smtClean="0"/>
          </a:p>
          <a:p>
            <a:pPr lvl="1"/>
            <a:r>
              <a:rPr lang="en-US" dirty="0" smtClean="0"/>
              <a:t>Manages the automatic batch conversion of content</a:t>
            </a:r>
          </a:p>
          <a:p>
            <a:pPr lvl="1"/>
            <a:r>
              <a:rPr lang="en-US" dirty="0" smtClean="0"/>
              <a:t>Available as OSS (jp2k-distiller) </a:t>
            </a:r>
            <a:r>
              <a:rPr lang="en-GB" dirty="0" smtClean="0">
                <a:hlinkClick r:id="rId2"/>
              </a:rPr>
              <a:t>http://code.google.com/p/jp2k-distiller/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317500"/>
            <a:ext cx="911860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Aims and scope of the project</a:t>
            </a:r>
            <a:endParaRPr lang="en-US" dirty="0" smtClean="0"/>
          </a:p>
          <a:p>
            <a:pPr lvl="0"/>
            <a:r>
              <a:rPr lang="en-US" dirty="0" smtClean="0"/>
              <a:t>Methodology and approach</a:t>
            </a:r>
            <a:endParaRPr lang="en-US" dirty="0" smtClean="0"/>
          </a:p>
          <a:p>
            <a:pPr lvl="0"/>
            <a:r>
              <a:rPr lang="en-US" dirty="0" smtClean="0"/>
              <a:t>Implementation / </a:t>
            </a:r>
            <a:r>
              <a:rPr lang="en-US" dirty="0" err="1" smtClean="0"/>
              <a:t>DSpace</a:t>
            </a:r>
            <a:r>
              <a:rPr lang="en-US" dirty="0" smtClean="0"/>
              <a:t> extensions</a:t>
            </a:r>
            <a:endParaRPr lang="en-US" dirty="0" smtClean="0"/>
          </a:p>
          <a:p>
            <a:pPr lvl="0"/>
            <a:r>
              <a:rPr lang="en-US" dirty="0" smtClean="0"/>
              <a:t>Conclusions </a:t>
            </a:r>
            <a:r>
              <a:rPr lang="en-US" dirty="0" smtClean="0"/>
              <a:t>– future work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dirty="0" smtClean="0"/>
              <a:t>Jp2k-distiller &amp; </a:t>
            </a:r>
            <a:r>
              <a:rPr lang="en-US" dirty="0" err="1" smtClean="0"/>
              <a:t>dpool</a:t>
            </a:r>
            <a:r>
              <a:rPr lang="en-US" dirty="0" smtClean="0"/>
              <a:t> – features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Available as OSS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://code.google.com/p/dpool</a:t>
            </a:r>
            <a:r>
              <a:rPr lang="en-GB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Set of python scripts that schedules and manages batch conversion of content files to different formats, exploiting multithreaded batch conversion features.</a:t>
            </a:r>
          </a:p>
          <a:p>
            <a:pPr lvl="1"/>
            <a:r>
              <a:rPr lang="en-US" dirty="0" smtClean="0"/>
              <a:t>Need to run multiple encoders/per server in order to achieve high sustainable conversion </a:t>
            </a:r>
            <a:r>
              <a:rPr lang="en-US" dirty="0" err="1" smtClean="0"/>
              <a:t>ratesortunity</a:t>
            </a:r>
            <a:r>
              <a:rPr lang="en-US" dirty="0" smtClean="0"/>
              <a:t> window lasts until the batch ends.</a:t>
            </a:r>
          </a:p>
          <a:p>
            <a:r>
              <a:rPr lang="en-US" dirty="0" smtClean="0"/>
              <a:t>Three (3) different conversion options over various Queues</a:t>
            </a:r>
          </a:p>
          <a:p>
            <a:pPr lvl="1"/>
            <a:r>
              <a:rPr lang="en-US" dirty="0" smtClean="0"/>
              <a:t>PDF/TIFF → PNG Conversion Queue </a:t>
            </a:r>
          </a:p>
          <a:p>
            <a:pPr lvl="1"/>
            <a:r>
              <a:rPr lang="en-US" dirty="0" smtClean="0"/>
              <a:t>PNG </a:t>
            </a:r>
            <a:r>
              <a:rPr lang="en-US" dirty="0"/>
              <a:t>→ JP2000 Conversion Queue </a:t>
            </a:r>
          </a:p>
          <a:p>
            <a:pPr lvl="1"/>
            <a:r>
              <a:rPr lang="en-US" dirty="0"/>
              <a:t>JP2000 → Publishing Queue</a:t>
            </a:r>
          </a:p>
          <a:p>
            <a:r>
              <a:rPr lang="en-US" dirty="0" smtClean="0"/>
              <a:t>Interfaced with OJS and </a:t>
            </a:r>
            <a:r>
              <a:rPr lang="en-US" dirty="0" err="1" smtClean="0"/>
              <a:t>DSpace</a:t>
            </a:r>
            <a:r>
              <a:rPr lang="en-US" dirty="0" smtClean="0"/>
              <a:t> </a:t>
            </a:r>
            <a:r>
              <a:rPr lang="en-US" dirty="0" smtClean="0"/>
              <a:t>over a HTTP interface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 smtClean="0"/>
              <a:t>version</a:t>
            </a:r>
            <a:r>
              <a:rPr lang="en-US" dirty="0" smtClean="0"/>
              <a:t>: </a:t>
            </a:r>
            <a:r>
              <a:rPr lang="en-US" b="1" dirty="0" err="1" smtClean="0"/>
              <a:t>d</a:t>
            </a:r>
            <a:r>
              <a:rPr lang="en-US" b="1" dirty="0" err="1" smtClean="0"/>
              <a:t>pool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so radically improved we </a:t>
            </a:r>
            <a:r>
              <a:rPr lang="en-US" dirty="0" smtClean="0"/>
              <a:t>had to change names</a:t>
            </a:r>
            <a:r>
              <a:rPr lang="en-US" dirty="0" smtClean="0"/>
              <a:t>!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Tool for modular batch handling of any type of content conversion</a:t>
            </a:r>
          </a:p>
          <a:p>
            <a:pPr lvl="1"/>
            <a:r>
              <a:rPr lang="en-US" dirty="0" smtClean="0"/>
              <a:t>Truly </a:t>
            </a:r>
            <a:r>
              <a:rPr lang="en-US" dirty="0" err="1" smtClean="0"/>
              <a:t>multinode</a:t>
            </a:r>
            <a:r>
              <a:rPr lang="en-US" dirty="0" smtClean="0"/>
              <a:t>: a central dispatcher server and an </a:t>
            </a:r>
            <a:r>
              <a:rPr lang="en-US" dirty="0" err="1" smtClean="0"/>
              <a:t>artibitaty</a:t>
            </a:r>
            <a:r>
              <a:rPr lang="en-US" dirty="0" smtClean="0"/>
              <a:t> amount of distributed “slave” workers over multiple physical or virtual servers</a:t>
            </a:r>
          </a:p>
          <a:p>
            <a:pPr lvl="1"/>
            <a:r>
              <a:rPr lang="en-US" dirty="0" smtClean="0"/>
              <a:t>Technologies</a:t>
            </a:r>
            <a:r>
              <a:rPr lang="en-US" dirty="0" smtClean="0"/>
              <a:t>: </a:t>
            </a:r>
            <a:r>
              <a:rPr lang="en-US" dirty="0" smtClean="0"/>
              <a:t>Python</a:t>
            </a:r>
            <a:r>
              <a:rPr lang="en-US" dirty="0" smtClean="0"/>
              <a:t>,  </a:t>
            </a:r>
            <a:r>
              <a:rPr lang="en-US" dirty="0" err="1" smtClean="0"/>
              <a:t>ZeroMQ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for master-slave node communication, </a:t>
            </a:r>
            <a:r>
              <a:rPr lang="en-US" dirty="0" err="1" smtClean="0"/>
              <a:t>GlusterFS</a:t>
            </a:r>
            <a:r>
              <a:rPr lang="en-US" dirty="0" smtClean="0"/>
              <a:t>  as common </a:t>
            </a:r>
            <a:r>
              <a:rPr lang="en-US" dirty="0" err="1" smtClean="0"/>
              <a:t>filestore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 for statistics, </a:t>
            </a:r>
            <a:r>
              <a:rPr lang="en-US" dirty="0" err="1" smtClean="0"/>
              <a:t>NodeJS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 for web based dashboard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start with one conversion machine and scale to </a:t>
            </a:r>
            <a:r>
              <a:rPr lang="en-US" dirty="0" smtClean="0"/>
              <a:t>hundreds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507288" cy="4785395"/>
          </a:xfrm>
        </p:spPr>
        <p:txBody>
          <a:bodyPr>
            <a:normAutofit/>
          </a:bodyPr>
          <a:lstStyle/>
          <a:p>
            <a:r>
              <a:rPr lang="en-US" dirty="0" smtClean="0"/>
              <a:t>Support self-archiving (two phase cataloguing)</a:t>
            </a:r>
            <a:endParaRPr lang="en-US" dirty="0" smtClean="0"/>
          </a:p>
          <a:p>
            <a:r>
              <a:rPr lang="en-US" dirty="0" smtClean="0"/>
              <a:t>Include CRIS functionality – through a separate CERIF based system</a:t>
            </a:r>
            <a:endParaRPr lang="en-US" dirty="0" smtClean="0"/>
          </a:p>
          <a:p>
            <a:pPr lvl="0"/>
            <a:r>
              <a:rPr lang="en-US" dirty="0" smtClean="0"/>
              <a:t>Various new features for presentation of content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More info: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GB" sz="2400" u="sng" dirty="0" smtClean="0">
                <a:hlinkClick r:id="rId2"/>
              </a:rPr>
              <a:t>iostath@ekt.gr</a:t>
            </a:r>
          </a:p>
          <a:p>
            <a:pPr algn="ctr">
              <a:buNone/>
            </a:pPr>
            <a:r>
              <a:rPr lang="en-GB" sz="2400" u="sng" dirty="0" err="1" smtClean="0">
                <a:hlinkClick r:id="rId2"/>
              </a:rPr>
              <a:t>nhoussos</a:t>
            </a:r>
            <a:r>
              <a:rPr lang="en-GB" sz="2400" u="sng" dirty="0" smtClean="0">
                <a:hlinkClick r:id="rId2"/>
              </a:rPr>
              <a:t> </a:t>
            </a:r>
            <a:r>
              <a:rPr lang="en-GB" sz="2400" u="sng" dirty="0" smtClean="0">
                <a:hlinkClick r:id="rId2"/>
              </a:rPr>
              <a:t>AT </a:t>
            </a:r>
            <a:r>
              <a:rPr lang="en-GB" sz="2400" u="sng" dirty="0" smtClean="0">
                <a:hlinkClick r:id="rId2"/>
              </a:rPr>
              <a:t>ekt.gr</a:t>
            </a:r>
            <a:endParaRPr lang="en-GB" sz="2400" u="sng" dirty="0" smtClean="0"/>
          </a:p>
          <a:p>
            <a:pPr algn="ctr">
              <a:buNone/>
            </a:pPr>
            <a:r>
              <a:rPr lang="en-GB" sz="2400" u="sng" dirty="0" smtClean="0">
                <a:hlinkClick r:id="rId2"/>
              </a:rPr>
              <a:t>pstath@ekt.gr</a:t>
            </a:r>
          </a:p>
          <a:p>
            <a:pPr algn="ctr">
              <a:buNone/>
            </a:pPr>
            <a:endParaRPr lang="el-GR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Project context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Hellenic </a:t>
            </a:r>
            <a:r>
              <a:rPr lang="en-US" dirty="0" smtClean="0"/>
              <a:t>Ministry of Education </a:t>
            </a:r>
            <a:r>
              <a:rPr lang="en-US" dirty="0" err="1" smtClean="0"/>
              <a:t>programmes</a:t>
            </a:r>
            <a:r>
              <a:rPr lang="en-US" dirty="0" smtClean="0"/>
              <a:t> for education and lifelong learning, co-funded by the EU structural funds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Three phases: 1994-1999, 2000-2006, 2007-2013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Overall funds in the range of billion Euros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Activities funded: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Face-to-face courses / seminars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Creation of educational material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Studies, surveys, reports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Conferences, workshops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Research: theses, collaborative projects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Aims and scope of the project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Decision by funding authority to create a repository (autumn 2010)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Aims: Dissemination, reuse and preservation of the digital material produced in the frame of the funded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Single point of (persistent) access to material, standards-based documentation/metadata, interoperability, link of content to project / funding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Repository available (since spring 2011)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hlinkClick r:id="rId2"/>
              </a:rPr>
              <a:t>http://repository.edulll.gr</a:t>
            </a:r>
            <a:endParaRPr lang="en-US" smtClean="0"/>
          </a:p>
          <a:p>
            <a:pPr lvl="1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Project inputs and outputs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Input material: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Digital </a:t>
            </a:r>
            <a:r>
              <a:rPr lang="en-US" dirty="0" smtClean="0"/>
              <a:t>files arranged in folders – </a:t>
            </a:r>
            <a:r>
              <a:rPr lang="en-US" dirty="0" smtClean="0"/>
              <a:t>(hopefully) according </a:t>
            </a:r>
            <a:r>
              <a:rPr lang="en-US" dirty="0" smtClean="0"/>
              <a:t>to </a:t>
            </a:r>
            <a:r>
              <a:rPr lang="en-US" dirty="0" smtClean="0"/>
              <a:t>project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</a:t>
            </a:r>
            <a:r>
              <a:rPr lang="en-US" dirty="0" smtClean="0"/>
              <a:t>ist of projects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metadata!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Output aimed for: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Repository with standards compliant metadata records along with processed digital files, suitable for dissemination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User-friendly interface for human users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Programmatic interface (OAI-PMH) for reuse by third-party software applications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 and approach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Investigate input material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Identify content of archival value – exclude all other material (e.g. administrative documents)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Assign priorities to content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Documentation / cataloguing of material according to standards – application profile created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Subject cataloguing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self-archiving at this phase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Digital processing of input files to produce copies suitable for preservation and dissemination – both initial and processed files kept in repository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lot of effort allocated to user-friendly interfaces for browsing metadata and accessing content 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Metadata schema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Custom application profile developed based on common international schemata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Qualified Dublin Core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PREMIS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CERIF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Vocabularies used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Eurovoc</a:t>
            </a:r>
            <a:r>
              <a:rPr lang="en-US" dirty="0" smtClean="0"/>
              <a:t> for thematic indexing – due to inter-</a:t>
            </a:r>
            <a:r>
              <a:rPr lang="en-US" dirty="0" err="1" smtClean="0"/>
              <a:t>disciplinarity</a:t>
            </a:r>
            <a:r>
              <a:rPr lang="en-US" dirty="0" smtClean="0"/>
              <a:t> and multi-</a:t>
            </a:r>
            <a:r>
              <a:rPr lang="en-US" dirty="0" err="1" smtClean="0"/>
              <a:t>linguality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Eurydice vocabulary for education levels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Metadata schema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Custom application profile developed based on common international schemata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Qualified Dublin Core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PREMIS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CERIF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Vocabularies used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Eurovoc</a:t>
            </a:r>
            <a:r>
              <a:rPr lang="en-US" dirty="0" smtClean="0"/>
              <a:t> for thematic indexing – due to inter-</a:t>
            </a:r>
            <a:r>
              <a:rPr lang="en-US" dirty="0" err="1" smtClean="0"/>
              <a:t>disciplinarity</a:t>
            </a:r>
            <a:r>
              <a:rPr lang="en-US" dirty="0" smtClean="0"/>
              <a:t> and multi-</a:t>
            </a:r>
            <a:r>
              <a:rPr lang="en-US" dirty="0" err="1" smtClean="0"/>
              <a:t>linguality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Eurydice vocabulary for education levels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Processing workflow</a:t>
            </a:r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27856" y="1628800"/>
            <a:ext cx="3529013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Create metadata record.</a:t>
            </a:r>
            <a:endParaRPr lang="el-G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Upload initial digital files to repository.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436939" y="1700238"/>
            <a:ext cx="2808288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Handle assigned to </a:t>
            </a:r>
            <a:r>
              <a:rPr lang="en-US" dirty="0" smtClean="0"/>
              <a:t>record</a:t>
            </a:r>
            <a:r>
              <a:rPr lang="en-US" dirty="0"/>
              <a:t>.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Metadata record published. Digital files not visible. 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4356869" y="2348732"/>
            <a:ext cx="10800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6543" y="4724425"/>
            <a:ext cx="3673103" cy="93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Digital file processing</a:t>
            </a:r>
            <a:endParaRPr lang="el-G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(</a:t>
            </a:r>
            <a:r>
              <a:rPr lang="en-US" dirty="0" smtClean="0"/>
              <a:t>format transformations</a:t>
            </a:r>
            <a:r>
              <a:rPr lang="en-GB" dirty="0" smtClean="0"/>
              <a:t>, </a:t>
            </a:r>
            <a:r>
              <a:rPr lang="en-US" dirty="0" smtClean="0"/>
              <a:t>merging/splitting</a:t>
            </a:r>
            <a:r>
              <a:rPr lang="el-GR" dirty="0" smtClean="0"/>
              <a:t>, </a:t>
            </a:r>
            <a:r>
              <a:rPr lang="en-GB" dirty="0"/>
              <a:t>OCR,</a:t>
            </a:r>
            <a:r>
              <a:rPr lang="el-GR" dirty="0"/>
              <a:t> </a:t>
            </a:r>
            <a:r>
              <a:rPr lang="en-US" dirty="0" smtClean="0"/>
              <a:t>file rename</a:t>
            </a:r>
            <a:r>
              <a:rPr lang="el-GR" dirty="0" smtClean="0"/>
              <a:t>)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221039" y="4940672"/>
            <a:ext cx="35274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Publication of processed digital files</a:t>
            </a:r>
            <a:endParaRPr lang="el-GR" dirty="0"/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 flipV="1">
            <a:off x="4429646" y="5192291"/>
            <a:ext cx="791393" cy="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10" idx="0"/>
          </p:cNvCxnSpPr>
          <p:nvPr/>
        </p:nvCxnSpPr>
        <p:spPr>
          <a:xfrm>
            <a:off x="2592363" y="3068663"/>
            <a:ext cx="732" cy="16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556743" y="3571900"/>
            <a:ext cx="1993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Digital file processing 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instructions</a:t>
            </a:r>
            <a:endParaRPr lang="el-G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1202</Words>
  <Application>Microsoft Office PowerPoint</Application>
  <PresentationFormat>On-screen Show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Implementing a funder repository  with heterogeneous material  and advanced presentation capabilities  </vt:lpstr>
      <vt:lpstr>Agenda</vt:lpstr>
      <vt:lpstr>Project context</vt:lpstr>
      <vt:lpstr>Aims and scope of the project</vt:lpstr>
      <vt:lpstr>Project inputs and outputs</vt:lpstr>
      <vt:lpstr>Methodology and approach</vt:lpstr>
      <vt:lpstr>Metadata schema</vt:lpstr>
      <vt:lpstr>Metadata schema</vt:lpstr>
      <vt:lpstr>Processing workflow</vt:lpstr>
      <vt:lpstr>DSpace extensions</vt:lpstr>
      <vt:lpstr>Submission form enhancements</vt:lpstr>
      <vt:lpstr>Slide 12</vt:lpstr>
      <vt:lpstr>Slide 13</vt:lpstr>
      <vt:lpstr>User-friendly browsing</vt:lpstr>
      <vt:lpstr>Configurable tag cloud (examples)</vt:lpstr>
      <vt:lpstr>Embedding video files</vt:lpstr>
      <vt:lpstr>Online reader for text</vt:lpstr>
      <vt:lpstr>Online reader backend</vt:lpstr>
      <vt:lpstr>Slide 19</vt:lpstr>
      <vt:lpstr>Jp2k-distiller &amp; dpool – features</vt:lpstr>
      <vt:lpstr>Future work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nhoussos</dc:creator>
  <cp:lastModifiedBy>nhoussos</cp:lastModifiedBy>
  <cp:revision>208</cp:revision>
  <dcterms:created xsi:type="dcterms:W3CDTF">2011-09-20T08:37:29Z</dcterms:created>
  <dcterms:modified xsi:type="dcterms:W3CDTF">2012-07-13T09:06:18Z</dcterms:modified>
</cp:coreProperties>
</file>