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2" r:id="rId4"/>
    <p:sldId id="264" r:id="rId5"/>
    <p:sldId id="291" r:id="rId6"/>
    <p:sldId id="292" r:id="rId7"/>
    <p:sldId id="280" r:id="rId8"/>
    <p:sldId id="290" r:id="rId9"/>
    <p:sldId id="293" r:id="rId10"/>
    <p:sldId id="294" r:id="rId11"/>
    <p:sldId id="296" r:id="rId12"/>
    <p:sldId id="295" r:id="rId13"/>
    <p:sldId id="299" r:id="rId14"/>
    <p:sldId id="300" r:id="rId15"/>
    <p:sldId id="297" r:id="rId16"/>
    <p:sldId id="298" r:id="rId17"/>
    <p:sldId id="281" r:id="rId18"/>
    <p:sldId id="263" r:id="rId19"/>
    <p:sldId id="26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D7A65-4528-4D2D-9273-819F6A48D089}" type="datetimeFigureOut">
              <a:rPr lang="el-GR" smtClean="0"/>
              <a:pPr/>
              <a:t>24/7/2012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F146-D5DB-4524-B2C0-A49BF4235C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8F3-62FC-4DF2-B69F-0CCDC18D8333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E374-2973-45E4-911B-440CA42E7380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BFB-1530-43F2-A955-3D587C9FA617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5A97-6C0E-46F0-AA7D-4686580D4127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C8C0-6543-4583-B24C-B0009AA8C8D6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8FDA-485C-466A-BECA-9B31E68B12B8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F7E4-A6D1-4596-9F50-37EBA065213C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0839-EA7C-4BA1-B87C-1EC0F8FDE6C0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5548-D171-47C3-9874-D42023BF675F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1EBF-722A-4DE3-9A77-4DC34C2C54D8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C70-9B8E-4A60-AD11-E3A9114118FC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63C46-C3EC-40CF-A264-EC1950B6E36D}" type="datetime1">
              <a:rPr lang="el-GR" smtClean="0"/>
              <a:pPr/>
              <a:t>24/7/2012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Advances in Technology and CRIS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8414" y="2082043"/>
            <a:ext cx="724717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Nikos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Houssos</a:t>
            </a:r>
            <a:endParaRPr lang="en-GB" sz="2400" baseline="30000" dirty="0" smtClean="0">
              <a:ea typeface="Verdana" pitchFamily="34" charset="0"/>
              <a:cs typeface="Verdana" pitchFamily="34" charset="0"/>
            </a:endParaRPr>
          </a:p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National Documentation Centre / National Hellenic Research Foundation, Greece</a:t>
            </a: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euroCRIS Task Group Leader Projects</a:t>
            </a: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1900324" cy="952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416824" cy="365125"/>
          </a:xfrm>
        </p:spPr>
        <p:txBody>
          <a:bodyPr/>
          <a:lstStyle/>
          <a:p>
            <a:r>
              <a:rPr lang="en-US" dirty="0" smtClean="0"/>
              <a:t>11th International Conference on Current Research Information Systems (CRIS 2012), Prague, 6-9 June 2012</a:t>
            </a:r>
            <a:endParaRPr lang="el-GR" dirty="0"/>
          </a:p>
        </p:txBody>
      </p:sp>
      <p:pic>
        <p:nvPicPr>
          <p:cNvPr id="18434" name="Picture 2" descr="http://www.eurocris.org/Images/Top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941168"/>
            <a:ext cx="2559703" cy="810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Visualisation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open source tools and free online systems available</a:t>
            </a:r>
          </a:p>
          <a:p>
            <a:r>
              <a:rPr lang="en-US" dirty="0" smtClean="0"/>
              <a:t>Based on standard, open, widely supported technologies (e.g. non-Flash)</a:t>
            </a:r>
          </a:p>
          <a:p>
            <a:r>
              <a:rPr lang="en-US" dirty="0" smtClean="0"/>
              <a:t>Dynamic generation of practically all types of common graphs</a:t>
            </a:r>
          </a:p>
          <a:p>
            <a:r>
              <a:rPr lang="en-US" dirty="0" smtClean="0"/>
              <a:t>More sophisticated </a:t>
            </a:r>
            <a:r>
              <a:rPr lang="en-US" dirty="0" err="1" smtClean="0"/>
              <a:t>visualisations</a:t>
            </a:r>
            <a:r>
              <a:rPr lang="en-US" dirty="0" smtClean="0"/>
              <a:t> (e.g. network diagrams, tree maps, timelines)</a:t>
            </a:r>
          </a:p>
          <a:p>
            <a:r>
              <a:rPr lang="en-US" dirty="0" smtClean="0"/>
              <a:t>Maps / geospatial information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/>
              <a:t>High degree of interactivity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pic>
        <p:nvPicPr>
          <p:cNvPr id="5" name="Picture 4" descr="char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1592"/>
            <a:ext cx="5258984" cy="3307408"/>
          </a:xfrm>
          <a:prstGeom prst="rect">
            <a:avLst/>
          </a:prstGeom>
        </p:spPr>
      </p:pic>
      <p:pic>
        <p:nvPicPr>
          <p:cNvPr id="7" name="Picture 6" descr="chart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5508104" cy="3464081"/>
          </a:xfrm>
          <a:prstGeom prst="rect">
            <a:avLst/>
          </a:prstGeom>
        </p:spPr>
      </p:pic>
      <p:pic>
        <p:nvPicPr>
          <p:cNvPr id="8" name="Picture 7" descr="chart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80065"/>
            <a:ext cx="4752528" cy="2988895"/>
          </a:xfrm>
          <a:prstGeom prst="rect">
            <a:avLst/>
          </a:prstGeom>
        </p:spPr>
      </p:pic>
      <p:pic>
        <p:nvPicPr>
          <p:cNvPr id="3075" name="Picture 3" descr="http://hypatia.cs.ualberta.ca/reason/images/thumb/c/cb/Researcher.png/180px-Research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260648"/>
            <a:ext cx="4248472" cy="363480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84784"/>
            <a:ext cx="71437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08920"/>
            <a:ext cx="4245272" cy="330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readers / browsers </a:t>
            </a:r>
            <a:br>
              <a:rPr lang="en-US" dirty="0" smtClean="0"/>
            </a:br>
            <a:r>
              <a:rPr lang="en-US" dirty="0" smtClean="0"/>
              <a:t>for digital material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Significant capabilities not available with off-line reading / browsing:</a:t>
            </a:r>
          </a:p>
          <a:p>
            <a:pPr lvl="1"/>
            <a:r>
              <a:rPr lang="en-GB" dirty="0" smtClean="0"/>
              <a:t>Bookmarking and sharing at the page level</a:t>
            </a:r>
          </a:p>
          <a:p>
            <a:pPr lvl="1"/>
            <a:r>
              <a:rPr lang="en-GB" dirty="0" smtClean="0"/>
              <a:t>Annotations at the page level – available anywhere</a:t>
            </a:r>
          </a:p>
          <a:p>
            <a:pPr lvl="1"/>
            <a:r>
              <a:rPr lang="en-GB" dirty="0" smtClean="0"/>
              <a:t>Detailed access statistics – navigation / bookmarking information</a:t>
            </a:r>
          </a:p>
          <a:p>
            <a:pPr lvl="1"/>
            <a:r>
              <a:rPr lang="en-GB" dirty="0" smtClean="0"/>
              <a:t>Better promotion of the overall system - back links to CRIS</a:t>
            </a:r>
          </a:p>
          <a:p>
            <a:pPr lvl="1"/>
            <a:r>
              <a:rPr lang="en-US" dirty="0" smtClean="0"/>
              <a:t>Progressive, incremental streaming of content – very useful for files of large sizes.</a:t>
            </a:r>
          </a:p>
          <a:p>
            <a:r>
              <a:rPr lang="en-US" dirty="0" smtClean="0"/>
              <a:t>Many tools available based on standard, open, widely supported technologies (e.g. non-Flash)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specialised</a:t>
            </a:r>
            <a:r>
              <a:rPr lang="en-US" dirty="0" smtClean="0"/>
              <a:t> tools for domain-specific material and datasets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876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404664"/>
            <a:ext cx="8604448" cy="506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devices / context-awareness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  <p:pic>
        <p:nvPicPr>
          <p:cNvPr id="7" name="Picture 6" descr="skif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p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20574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u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20732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0.gstatic.com/images?q=tbn:ANd9GcR8j-fPRgf0D0bMhuO_oJSMBGzmU_yoDNS5eS8Uo4uKUQUhgFry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4908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devices / context-awareness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Does it make sense for CRIS?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answer is definitely Yes!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Anywhere access to research information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Particularly useful when combined with </a:t>
            </a:r>
            <a:r>
              <a:rPr lang="en-US" dirty="0" err="1" smtClean="0"/>
              <a:t>visualisation</a:t>
            </a:r>
            <a:r>
              <a:rPr lang="en-US" dirty="0" smtClean="0"/>
              <a:t> / online reading-browsing </a:t>
            </a:r>
            <a:r>
              <a:rPr lang="en-US" dirty="0" smtClean="0"/>
              <a:t>capabilities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Personalisation</a:t>
            </a:r>
            <a:r>
              <a:rPr lang="en-US" dirty="0" smtClean="0"/>
              <a:t> and context awareness can be really important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Considerable cost for application developers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Portability to different device characteristics (e.g. size, screen resolution, execution environment)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Native application execution environments may </a:t>
            </a:r>
            <a:r>
              <a:rPr lang="en-US" dirty="0" smtClean="0"/>
              <a:t>(still) </a:t>
            </a:r>
            <a:r>
              <a:rPr lang="en-US" dirty="0" smtClean="0"/>
              <a:t>offer </a:t>
            </a:r>
            <a:r>
              <a:rPr lang="en-US" dirty="0" smtClean="0"/>
              <a:t>better experience, but the implementation cost is high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Making applications context-aware might be quite complex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frameworks -</a:t>
            </a:r>
            <a:br>
              <a:rPr lang="en-US" dirty="0" smtClean="0"/>
            </a:br>
            <a:r>
              <a:rPr lang="en-US" dirty="0" smtClean="0"/>
              <a:t>interfaces to databases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58808" cy="48860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400" dirty="0" smtClean="0"/>
              <a:t>Application frameworks and interfaces to databases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Object-to-relational mapping tools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Automatic generation of source code to interface with the database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Dynamic generation / execution of code on-the-fly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Ready components for common tasks (e.g. user management, authentication, web services, etc.)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Easy to build simple applications from the database specification</a:t>
            </a:r>
          </a:p>
          <a:p>
            <a:pPr>
              <a:lnSpc>
                <a:spcPct val="110000"/>
              </a:lnSpc>
            </a:pPr>
            <a:r>
              <a:rPr lang="en-US" sz="3400" dirty="0" smtClean="0"/>
              <a:t>In practice, significant additional effort is required to achieve high performance, scalability, appropriate user interfaces, </a:t>
            </a:r>
            <a:r>
              <a:rPr lang="en-US" sz="3400" dirty="0" err="1" smtClean="0"/>
              <a:t>customisability</a:t>
            </a:r>
            <a:endParaRPr lang="en-US" sz="3400" dirty="0" smtClean="0"/>
          </a:p>
          <a:p>
            <a:pPr>
              <a:lnSpc>
                <a:spcPct val="110000"/>
              </a:lnSpc>
            </a:pPr>
            <a:r>
              <a:rPr lang="en-US" sz="3400" dirty="0" smtClean="0"/>
              <a:t>Dependency on a stack of complex tools that can be buggy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8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Automating tasks for data quality and </a:t>
            </a:r>
            <a:r>
              <a:rPr lang="en-US" dirty="0" err="1" smtClean="0"/>
              <a:t>interoperabilty</a:t>
            </a:r>
            <a:endParaRPr lang="en-US" dirty="0" smtClean="0"/>
          </a:p>
          <a:p>
            <a:pPr lvl="1"/>
            <a:r>
              <a:rPr lang="en-US" dirty="0" smtClean="0"/>
              <a:t>Automatic data cleaning, entity identification, schema mapping</a:t>
            </a:r>
          </a:p>
          <a:p>
            <a:pPr lvl="1"/>
            <a:r>
              <a:rPr lang="en-US" dirty="0" smtClean="0"/>
              <a:t>Many techniques (e.g. machine learning, statistical)</a:t>
            </a:r>
          </a:p>
          <a:p>
            <a:pPr lvl="1"/>
            <a:r>
              <a:rPr lang="en-US" dirty="0" smtClean="0"/>
              <a:t>Great advances in research in the last decade, further automation is very challenging</a:t>
            </a:r>
          </a:p>
          <a:p>
            <a:r>
              <a:rPr lang="en-US" dirty="0" smtClean="0"/>
              <a:t>Automatic metadata extraction / citation parsing</a:t>
            </a:r>
          </a:p>
          <a:p>
            <a:pPr lvl="1"/>
            <a:r>
              <a:rPr lang="en-US" dirty="0" smtClean="0"/>
              <a:t>Machine learning techniques (e.g. based on Conditional Random Fields)</a:t>
            </a:r>
          </a:p>
          <a:p>
            <a:pPr lvl="1"/>
            <a:r>
              <a:rPr lang="en-US" dirty="0" smtClean="0"/>
              <a:t>Open source tools available</a:t>
            </a:r>
          </a:p>
          <a:p>
            <a:pPr lvl="2"/>
            <a:r>
              <a:rPr lang="en-US" dirty="0" err="1" smtClean="0"/>
              <a:t>ParsCit</a:t>
            </a:r>
            <a:r>
              <a:rPr lang="en-US" dirty="0" smtClean="0"/>
              <a:t>, </a:t>
            </a:r>
            <a:r>
              <a:rPr lang="en-US" dirty="0" err="1" smtClean="0"/>
              <a:t>FreeCite</a:t>
            </a:r>
            <a:r>
              <a:rPr lang="en-US" dirty="0" smtClean="0"/>
              <a:t>, etc.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0"/>
            <a:r>
              <a:rPr lang="en-US" dirty="0" smtClean="0"/>
              <a:t>Indicative overview of a selection of technologies in CRIS systems</a:t>
            </a:r>
          </a:p>
          <a:p>
            <a:pPr lvl="0"/>
            <a:r>
              <a:rPr lang="en-US" dirty="0" smtClean="0"/>
              <a:t>Impact of technology evolution on CRIS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Semantic web technologies/ Linked Data</a:t>
            </a:r>
          </a:p>
          <a:p>
            <a:r>
              <a:rPr lang="en-US" dirty="0" smtClean="0"/>
              <a:t>Cloud computing / Software as a Service</a:t>
            </a:r>
          </a:p>
          <a:p>
            <a:r>
              <a:rPr lang="en-US" dirty="0" smtClean="0"/>
              <a:t>Tools to present content</a:t>
            </a:r>
          </a:p>
          <a:p>
            <a:r>
              <a:rPr lang="en-US" dirty="0" smtClean="0"/>
              <a:t>Mobile devices – context awareness</a:t>
            </a:r>
          </a:p>
          <a:p>
            <a:r>
              <a:rPr lang="en-US" dirty="0" smtClean="0"/>
              <a:t>Software engineering / application frameworks </a:t>
            </a:r>
            <a:r>
              <a:rPr lang="en-US" dirty="0" smtClean="0"/>
              <a:t>– </a:t>
            </a:r>
            <a:r>
              <a:rPr lang="en-US" dirty="0" smtClean="0"/>
              <a:t>interfaces with databases</a:t>
            </a:r>
          </a:p>
          <a:p>
            <a:r>
              <a:rPr lang="en-US" dirty="0" smtClean="0"/>
              <a:t>Data processing technologies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Semantic web technologies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Vision: machine </a:t>
            </a:r>
            <a:r>
              <a:rPr lang="en-US" dirty="0" err="1" smtClean="0"/>
              <a:t>processable</a:t>
            </a:r>
            <a:r>
              <a:rPr lang="en-US" dirty="0" smtClean="0"/>
              <a:t> content and links, “intelligent agents”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RDF / OWL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Identifying resources with URIs and linking between them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Inference capabilities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Not widely used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Extremely high degree of </a:t>
            </a:r>
            <a:r>
              <a:rPr lang="en-US" dirty="0" err="1" smtClean="0"/>
              <a:t>expresiveness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But cannot easily express everything, e.g. temporal </a:t>
            </a:r>
            <a:r>
              <a:rPr lang="en-US" dirty="0" smtClean="0"/>
              <a:t>information </a:t>
            </a:r>
            <a:r>
              <a:rPr lang="en-US" dirty="0" smtClean="0"/>
              <a:t>in relationships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Semantic web in practice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853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Significant advances have been achieved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Many challenges still to tackle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Performance / scalability issues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range of tools is available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Tools to generate / process / edit RDF, </a:t>
            </a:r>
            <a:r>
              <a:rPr lang="en-US" dirty="0" smtClean="0"/>
              <a:t>OWL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Triplestores</a:t>
            </a:r>
            <a:r>
              <a:rPr lang="en-US" dirty="0" smtClean="0"/>
              <a:t>, unified servers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Considerably lower degree of tools and platforms maturity compared with their counterparts for relational database back-ends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Linked Open Data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 method of publishing </a:t>
            </a:r>
            <a:r>
              <a:rPr lang="en-US" dirty="0" smtClean="0"/>
              <a:t>structured data </a:t>
            </a:r>
            <a:r>
              <a:rPr lang="en-US" dirty="0" smtClean="0"/>
              <a:t>in a way that facilitates linking / interconnection of information.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Identify entities / resources with URIs that can be </a:t>
            </a:r>
            <a:r>
              <a:rPr lang="en-US" dirty="0" err="1" smtClean="0"/>
              <a:t>dereferenced</a:t>
            </a:r>
            <a:r>
              <a:rPr lang="en-US" dirty="0" smtClean="0"/>
              <a:t> and resolve to useful information in RDF.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 the description of resources include links to other resources.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Identifying resources with URIs and linking between them.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Very useful to support information interconnection, navigation and other services.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Specialised</a:t>
            </a:r>
            <a:r>
              <a:rPr lang="en-US" dirty="0" smtClean="0"/>
              <a:t> euroCRIS Task Group formed in 2011 to </a:t>
            </a:r>
            <a:r>
              <a:rPr lang="en-US" dirty="0" err="1" smtClean="0"/>
              <a:t>standardise</a:t>
            </a:r>
            <a:r>
              <a:rPr lang="en-US" dirty="0" smtClean="0"/>
              <a:t> how LOD can be produced from CERIF databases.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Relevant projects: VOA3R, ENGAGE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7333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Computing as a utility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Provision of virtual machines, storage, network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Provision of a computing platform and a full stack to develop and run applications.</a:t>
            </a:r>
          </a:p>
          <a:p>
            <a:r>
              <a:rPr lang="en-US" dirty="0" smtClean="0"/>
              <a:t>Software as a Service</a:t>
            </a:r>
          </a:p>
          <a:p>
            <a:pPr lvl="1"/>
            <a:r>
              <a:rPr lang="en-US" dirty="0" smtClean="0"/>
              <a:t>Turn-key operation of application software in the cloud, minimal or no need for IT expertise by the client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Software as a Service and CRIS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0405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Minimal or no need for IT expertise by </a:t>
            </a:r>
            <a:r>
              <a:rPr lang="en-US" dirty="0" err="1" smtClean="0"/>
              <a:t>organisations</a:t>
            </a:r>
            <a:r>
              <a:rPr lang="en-US" dirty="0" smtClean="0"/>
              <a:t> to run the system, very good fit for small-to-medium size institutions (and not only)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Multi-tenant architecture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single instance serves many clients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Substantial gains in efficiency, </a:t>
            </a:r>
            <a:r>
              <a:rPr lang="en-US" dirty="0" err="1" smtClean="0"/>
              <a:t>utilisation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Facilitates updates / upgrades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Considerable effort to develop applications that support multi-tenancy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Associate records in the database with tenant identifiers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High degree of </a:t>
            </a:r>
            <a:r>
              <a:rPr lang="en-US" dirty="0" err="1" smtClean="0"/>
              <a:t>paremeterisation</a:t>
            </a:r>
            <a:r>
              <a:rPr lang="en-US" dirty="0" smtClean="0"/>
              <a:t> capabilities required by application to allow transparent  </a:t>
            </a:r>
            <a:r>
              <a:rPr lang="en-US" dirty="0" err="1" smtClean="0"/>
              <a:t>customisation</a:t>
            </a:r>
            <a:r>
              <a:rPr lang="en-US" dirty="0" smtClean="0"/>
              <a:t> on a per tenant basis.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Need to address security, access control, monitoring/billing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Need to interoperate with systems that might run locally at the institution.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Can be used as a model for running institutional CRIS in a single infrastructure at the regional or national level.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and technologies to present content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/>
              <a:t>Online readers / browsers for digital material</a:t>
            </a:r>
          </a:p>
          <a:p>
            <a:r>
              <a:rPr lang="en-US" dirty="0" err="1" smtClean="0"/>
              <a:t>Specialised</a:t>
            </a:r>
            <a:r>
              <a:rPr lang="en-US" dirty="0" smtClean="0"/>
              <a:t> tools for datasets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International Conference on Current Research Information Systems (CRIS 2012), Prague, 6-9 June 2012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1202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Advances in Technology and CRIS </vt:lpstr>
      <vt:lpstr>Agenda</vt:lpstr>
      <vt:lpstr>Technologies</vt:lpstr>
      <vt:lpstr>Semantic web technologies</vt:lpstr>
      <vt:lpstr>Semantic web in practice</vt:lpstr>
      <vt:lpstr>Linked Open Data</vt:lpstr>
      <vt:lpstr>Cloud Computing</vt:lpstr>
      <vt:lpstr>Software as a Service and CRIS</vt:lpstr>
      <vt:lpstr>Tools and technologies to present content</vt:lpstr>
      <vt:lpstr>Visualisation</vt:lpstr>
      <vt:lpstr>Slide 11</vt:lpstr>
      <vt:lpstr>Online readers / browsers  for digital material</vt:lpstr>
      <vt:lpstr>Slide 13</vt:lpstr>
      <vt:lpstr>Slide 14</vt:lpstr>
      <vt:lpstr>Mobile devices / context-awareness</vt:lpstr>
      <vt:lpstr>Mobile devices / context-awareness</vt:lpstr>
      <vt:lpstr>Application frameworks - interfaces to databases</vt:lpstr>
      <vt:lpstr>Data processing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nhoussos</dc:creator>
  <cp:lastModifiedBy>nhoussos</cp:lastModifiedBy>
  <cp:revision>201</cp:revision>
  <dcterms:created xsi:type="dcterms:W3CDTF">2011-09-20T08:37:29Z</dcterms:created>
  <dcterms:modified xsi:type="dcterms:W3CDTF">2012-07-23T21:49:49Z</dcterms:modified>
</cp:coreProperties>
</file>